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96" d="100"/>
          <a:sy n="96" d="100"/>
        </p:scale>
        <p:origin x="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6CB16-9F25-49B7-B834-C81CF7C87A78}" type="datetimeFigureOut">
              <a:rPr lang="en-US" smtClean="0"/>
              <a:t>09/12/2016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1393C-394F-4EAA-B38A-AA829D05636D}" type="slidenum">
              <a:rPr lang="en-US" smtClean="0"/>
              <a:t>‹#›</a:t>
            </a:fld>
            <a:endParaRPr lang="en-US"/>
          </a:p>
        </p:txBody>
      </p:sp>
    </p:spTree>
    <p:extLst>
      <p:ext uri="{BB962C8B-B14F-4D97-AF65-F5344CB8AC3E}">
        <p14:creationId xmlns:p14="http://schemas.microsoft.com/office/powerpoint/2010/main" val="523189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a:t>Williams-</a:t>
            </a:r>
          </a:p>
        </p:txBody>
      </p:sp>
      <p:sp>
        <p:nvSpPr>
          <p:cNvPr id="4" name="Slide Number Placeholder 3"/>
          <p:cNvSpPr>
            <a:spLocks noGrp="1"/>
          </p:cNvSpPr>
          <p:nvPr>
            <p:ph type="sldNum" sz="quarter" idx="10"/>
          </p:nvPr>
        </p:nvSpPr>
        <p:spPr/>
        <p:txBody>
          <a:bodyPr/>
          <a:lstStyle/>
          <a:p>
            <a:fld id="{11CAF67E-F22E-42DC-A72F-D0B125CF1F3A}" type="slidenum">
              <a:rPr lang="en-US" smtClean="0"/>
              <a:pPr/>
              <a:t>1</a:t>
            </a:fld>
            <a:endParaRPr lang="en-US" dirty="0"/>
          </a:p>
        </p:txBody>
      </p:sp>
    </p:spTree>
    <p:extLst>
      <p:ext uri="{BB962C8B-B14F-4D97-AF65-F5344CB8AC3E}">
        <p14:creationId xmlns:p14="http://schemas.microsoft.com/office/powerpoint/2010/main" val="368887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a:t>Winn-</a:t>
            </a:r>
          </a:p>
        </p:txBody>
      </p:sp>
      <p:sp>
        <p:nvSpPr>
          <p:cNvPr id="4" name="Slide Number Placeholder 3"/>
          <p:cNvSpPr>
            <a:spLocks noGrp="1"/>
          </p:cNvSpPr>
          <p:nvPr>
            <p:ph type="sldNum" sz="quarter" idx="10"/>
          </p:nvPr>
        </p:nvSpPr>
        <p:spPr/>
        <p:txBody>
          <a:bodyPr/>
          <a:lstStyle/>
          <a:p>
            <a:fld id="{11CAF67E-F22E-42DC-A72F-D0B125CF1F3A}" type="slidenum">
              <a:rPr lang="en-US" smtClean="0"/>
              <a:pPr/>
              <a:t>2</a:t>
            </a:fld>
            <a:endParaRPr lang="en-US" dirty="0"/>
          </a:p>
        </p:txBody>
      </p:sp>
    </p:spTree>
    <p:extLst>
      <p:ext uri="{BB962C8B-B14F-4D97-AF65-F5344CB8AC3E}">
        <p14:creationId xmlns:p14="http://schemas.microsoft.com/office/powerpoint/2010/main" val="292901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a:t>Winn-</a:t>
            </a:r>
          </a:p>
        </p:txBody>
      </p:sp>
      <p:sp>
        <p:nvSpPr>
          <p:cNvPr id="4" name="Slide Number Placeholder 3"/>
          <p:cNvSpPr>
            <a:spLocks noGrp="1"/>
          </p:cNvSpPr>
          <p:nvPr>
            <p:ph type="sldNum" sz="quarter" idx="10"/>
          </p:nvPr>
        </p:nvSpPr>
        <p:spPr/>
        <p:txBody>
          <a:bodyPr/>
          <a:lstStyle/>
          <a:p>
            <a:fld id="{11CAF67E-F22E-42DC-A72F-D0B125CF1F3A}" type="slidenum">
              <a:rPr lang="en-US" smtClean="0"/>
              <a:pPr/>
              <a:t>3</a:t>
            </a:fld>
            <a:endParaRPr lang="en-US" dirty="0"/>
          </a:p>
        </p:txBody>
      </p:sp>
    </p:spTree>
    <p:extLst>
      <p:ext uri="{BB962C8B-B14F-4D97-AF65-F5344CB8AC3E}">
        <p14:creationId xmlns:p14="http://schemas.microsoft.com/office/powerpoint/2010/main" val="123619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a:t>Winn-</a:t>
            </a:r>
          </a:p>
        </p:txBody>
      </p:sp>
      <p:sp>
        <p:nvSpPr>
          <p:cNvPr id="4" name="Slide Number Placeholder 3"/>
          <p:cNvSpPr>
            <a:spLocks noGrp="1"/>
          </p:cNvSpPr>
          <p:nvPr>
            <p:ph type="sldNum" sz="quarter" idx="10"/>
          </p:nvPr>
        </p:nvSpPr>
        <p:spPr/>
        <p:txBody>
          <a:bodyPr/>
          <a:lstStyle/>
          <a:p>
            <a:fld id="{11CAF67E-F22E-42DC-A72F-D0B125CF1F3A}" type="slidenum">
              <a:rPr lang="en-US" smtClean="0"/>
              <a:pPr/>
              <a:t>4</a:t>
            </a:fld>
            <a:endParaRPr lang="en-US" dirty="0"/>
          </a:p>
        </p:txBody>
      </p:sp>
    </p:spTree>
    <p:extLst>
      <p:ext uri="{BB962C8B-B14F-4D97-AF65-F5344CB8AC3E}">
        <p14:creationId xmlns:p14="http://schemas.microsoft.com/office/powerpoint/2010/main" val="4179095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a:t>Winn-</a:t>
            </a:r>
          </a:p>
          <a:p>
            <a:r>
              <a:rPr lang="en-US" dirty="0"/>
              <a:t>150 Acre,</a:t>
            </a:r>
            <a:r>
              <a:rPr lang="en-US" baseline="0" dirty="0"/>
              <a:t> 18 hole Greg Norman Signature Course.</a:t>
            </a:r>
          </a:p>
          <a:p>
            <a:endParaRPr lang="en-US" baseline="0" dirty="0"/>
          </a:p>
          <a:p>
            <a:r>
              <a:rPr lang="en-US" dirty="0"/>
              <a:t>Talk about the</a:t>
            </a:r>
            <a:r>
              <a:rPr lang="en-US" baseline="0" dirty="0"/>
              <a:t> agreement: for every gallon of waste water the city receives, Savannah Quarters receives a gallon of reuse</a:t>
            </a:r>
            <a:r>
              <a:rPr lang="en-US" baseline="0" dirty="0" smtClean="0"/>
              <a:t>.</a:t>
            </a:r>
          </a:p>
          <a:p>
            <a:endParaRPr lang="en-US" baseline="0" dirty="0" smtClean="0"/>
          </a:p>
          <a:p>
            <a:r>
              <a:rPr lang="en-US" baseline="0" dirty="0" smtClean="0"/>
              <a:t>Talk about interconnected lagoons</a:t>
            </a:r>
            <a:endParaRPr lang="en-US" dirty="0"/>
          </a:p>
          <a:p>
            <a:endParaRPr lang="en-US" dirty="0"/>
          </a:p>
          <a:p>
            <a:r>
              <a:rPr lang="en-US" dirty="0"/>
              <a:t>The City of Pooler Provides up</a:t>
            </a:r>
            <a:r>
              <a:rPr lang="en-US" baseline="0" dirty="0"/>
              <a:t> to 1.0 MGD of reuse water to the Savannah Quarter Golf Course. The reuse water is pumped from the Pooler WWTP through a 14-inch Reuse FM, 2.75 miles to a 13.5 million gallon storage pond located  the intersection of interstate 16 and Pooler Parkway.  </a:t>
            </a:r>
            <a:endParaRPr lang="en-US" dirty="0"/>
          </a:p>
        </p:txBody>
      </p:sp>
      <p:sp>
        <p:nvSpPr>
          <p:cNvPr id="4" name="Slide Number Placeholder 3"/>
          <p:cNvSpPr>
            <a:spLocks noGrp="1"/>
          </p:cNvSpPr>
          <p:nvPr>
            <p:ph type="sldNum" sz="quarter" idx="10"/>
          </p:nvPr>
        </p:nvSpPr>
        <p:spPr/>
        <p:txBody>
          <a:bodyPr/>
          <a:lstStyle/>
          <a:p>
            <a:fld id="{11CAF67E-F22E-42DC-A72F-D0B125CF1F3A}" type="slidenum">
              <a:rPr lang="en-US" smtClean="0"/>
              <a:pPr/>
              <a:t>5</a:t>
            </a:fld>
            <a:endParaRPr lang="en-US" dirty="0"/>
          </a:p>
        </p:txBody>
      </p:sp>
    </p:spTree>
    <p:extLst>
      <p:ext uri="{BB962C8B-B14F-4D97-AF65-F5344CB8AC3E}">
        <p14:creationId xmlns:p14="http://schemas.microsoft.com/office/powerpoint/2010/main" val="807410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a:t>Winn-</a:t>
            </a:r>
          </a:p>
          <a:p>
            <a:r>
              <a:rPr lang="en-US" dirty="0"/>
              <a:t>Talk about the</a:t>
            </a:r>
            <a:r>
              <a:rPr lang="en-US" baseline="0" dirty="0"/>
              <a:t> irrigation system, about the free reuse water available the public, about the purple signs </a:t>
            </a:r>
            <a:endParaRPr lang="en-US" dirty="0"/>
          </a:p>
          <a:p>
            <a:endParaRPr lang="en-US" dirty="0"/>
          </a:p>
          <a:p>
            <a:r>
              <a:rPr lang="en-US" dirty="0"/>
              <a:t>The</a:t>
            </a:r>
            <a:r>
              <a:rPr lang="en-US" baseline="0" dirty="0"/>
              <a:t> City of Pooler also provide reuse water free of charge. A station is located at the north end of the Pooler Recreation Park, where anyone can obtain free reuse water</a:t>
            </a:r>
          </a:p>
          <a:p>
            <a:endParaRPr lang="en-US" baseline="0" dirty="0"/>
          </a:p>
          <a:p>
            <a:r>
              <a:rPr lang="en-US" dirty="0"/>
              <a:t>The</a:t>
            </a:r>
            <a:r>
              <a:rPr lang="en-US" baseline="0" dirty="0"/>
              <a:t> purpose of the project was to provide reuse water for turf and landscape irrigation at the Pooler Recreation Park. The project consisted of 1.9 miles of 12-inch reuse FM and a 120,000 gallon storage tank. </a:t>
            </a:r>
            <a:endParaRPr lang="en-US" baseline="0" dirty="0">
              <a:solidFill>
                <a:srgbClr val="FF0000"/>
              </a:solidFill>
            </a:endParaRPr>
          </a:p>
          <a:p>
            <a:endParaRPr lang="en-US" baseline="0" dirty="0">
              <a:solidFill>
                <a:srgbClr val="FF0000"/>
              </a:solidFill>
            </a:endParaRPr>
          </a:p>
          <a:p>
            <a:pPr defTabSz="926470">
              <a:defRPr/>
            </a:pPr>
            <a:r>
              <a:rPr lang="en-US" baseline="0" dirty="0"/>
              <a:t>.</a:t>
            </a:r>
            <a:endParaRPr lang="en-US" dirty="0"/>
          </a:p>
          <a:p>
            <a:endParaRPr lang="en-US" baseline="0" dirty="0">
              <a:solidFill>
                <a:srgbClr val="FF0000"/>
              </a:solidFill>
            </a:endParaRPr>
          </a:p>
          <a:p>
            <a:r>
              <a:rPr lang="en-US" baseline="0" dirty="0"/>
              <a:t>	.	 </a:t>
            </a:r>
            <a:endParaRPr lang="en-US" dirty="0"/>
          </a:p>
        </p:txBody>
      </p:sp>
      <p:sp>
        <p:nvSpPr>
          <p:cNvPr id="4" name="Slide Number Placeholder 3"/>
          <p:cNvSpPr>
            <a:spLocks noGrp="1"/>
          </p:cNvSpPr>
          <p:nvPr>
            <p:ph type="sldNum" sz="quarter" idx="10"/>
          </p:nvPr>
        </p:nvSpPr>
        <p:spPr/>
        <p:txBody>
          <a:bodyPr/>
          <a:lstStyle/>
          <a:p>
            <a:fld id="{11CAF67E-F22E-42DC-A72F-D0B125CF1F3A}" type="slidenum">
              <a:rPr lang="en-US" smtClean="0"/>
              <a:pPr/>
              <a:t>6</a:t>
            </a:fld>
            <a:endParaRPr lang="en-US" dirty="0"/>
          </a:p>
        </p:txBody>
      </p:sp>
    </p:spTree>
    <p:extLst>
      <p:ext uri="{BB962C8B-B14F-4D97-AF65-F5344CB8AC3E}">
        <p14:creationId xmlns:p14="http://schemas.microsoft.com/office/powerpoint/2010/main" val="212858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a:t>Winn/Maple-</a:t>
            </a:r>
          </a:p>
          <a:p>
            <a:r>
              <a:rPr lang="en-US" dirty="0"/>
              <a:t>The</a:t>
            </a:r>
            <a:r>
              <a:rPr lang="en-US" baseline="0" dirty="0"/>
              <a:t> purpose of the project was to provide 800,000 GPD of reuse water to Nordic Cold Storage Facility. </a:t>
            </a:r>
            <a:r>
              <a:rPr lang="en-US" dirty="0"/>
              <a:t>This project consisted of two extensions to the City of Pooler’s reuse water distribution system to provide reclaimed water to the City’s recreation park and the Nordic Cold Storage facility.  The first project modified the existing reuse water force main at the City’s wastewater treatment plant to allow for water to be sent to both the original user, the Savannah Quarters Golf Club and the Recreation Park.  The second project extended the reuse water system from the City’s Recreation Park to the Nordic Cold Storage Facility.</a:t>
            </a:r>
            <a:r>
              <a:rPr lang="en-US" baseline="0" dirty="0"/>
              <a:t>	.	 </a:t>
            </a:r>
            <a:endParaRPr lang="en-US" dirty="0"/>
          </a:p>
        </p:txBody>
      </p:sp>
      <p:sp>
        <p:nvSpPr>
          <p:cNvPr id="4" name="Slide Number Placeholder 3"/>
          <p:cNvSpPr>
            <a:spLocks noGrp="1"/>
          </p:cNvSpPr>
          <p:nvPr>
            <p:ph type="sldNum" sz="quarter" idx="10"/>
          </p:nvPr>
        </p:nvSpPr>
        <p:spPr/>
        <p:txBody>
          <a:bodyPr/>
          <a:lstStyle/>
          <a:p>
            <a:fld id="{11CAF67E-F22E-42DC-A72F-D0B125CF1F3A}" type="slidenum">
              <a:rPr lang="en-US" smtClean="0"/>
              <a:pPr/>
              <a:t>7</a:t>
            </a:fld>
            <a:endParaRPr lang="en-US" dirty="0"/>
          </a:p>
        </p:txBody>
      </p:sp>
    </p:spTree>
    <p:extLst>
      <p:ext uri="{BB962C8B-B14F-4D97-AF65-F5344CB8AC3E}">
        <p14:creationId xmlns:p14="http://schemas.microsoft.com/office/powerpoint/2010/main" val="376350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04F8B0-BD22-4A67-8148-3260DBF6B502}"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DF51E-7C5E-49E6-B0BE-6445CAC5FA1E}" type="slidenum">
              <a:rPr lang="en-US" smtClean="0"/>
              <a:t>‹#›</a:t>
            </a:fld>
            <a:endParaRPr lang="en-US"/>
          </a:p>
        </p:txBody>
      </p:sp>
    </p:spTree>
    <p:extLst>
      <p:ext uri="{BB962C8B-B14F-4D97-AF65-F5344CB8AC3E}">
        <p14:creationId xmlns:p14="http://schemas.microsoft.com/office/powerpoint/2010/main" val="366710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4F8B0-BD22-4A67-8148-3260DBF6B502}"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DF51E-7C5E-49E6-B0BE-6445CAC5FA1E}" type="slidenum">
              <a:rPr lang="en-US" smtClean="0"/>
              <a:t>‹#›</a:t>
            </a:fld>
            <a:endParaRPr lang="en-US"/>
          </a:p>
        </p:txBody>
      </p:sp>
    </p:spTree>
    <p:extLst>
      <p:ext uri="{BB962C8B-B14F-4D97-AF65-F5344CB8AC3E}">
        <p14:creationId xmlns:p14="http://schemas.microsoft.com/office/powerpoint/2010/main" val="214156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4F8B0-BD22-4A67-8148-3260DBF6B502}"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DF51E-7C5E-49E6-B0BE-6445CAC5FA1E}" type="slidenum">
              <a:rPr lang="en-US" smtClean="0"/>
              <a:t>‹#›</a:t>
            </a:fld>
            <a:endParaRPr lang="en-US"/>
          </a:p>
        </p:txBody>
      </p:sp>
    </p:spTree>
    <p:extLst>
      <p:ext uri="{BB962C8B-B14F-4D97-AF65-F5344CB8AC3E}">
        <p14:creationId xmlns:p14="http://schemas.microsoft.com/office/powerpoint/2010/main" val="4060269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A505C45-8D4A-420F-B07C-B350C890D8C7}" type="datetimeFigureOut">
              <a:rPr lang="en-US"/>
              <a:pPr>
                <a:defRPr/>
              </a:pPr>
              <a:t>09/12/2016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C66E5D-0662-4E72-9071-2D510AF7FD87}" type="slidenum">
              <a:rPr lang="en-US"/>
              <a:pPr>
                <a:defRPr/>
              </a:pPr>
              <a:t>‹#›</a:t>
            </a:fld>
            <a:endParaRPr lang="en-US" dirty="0"/>
          </a:p>
        </p:txBody>
      </p:sp>
    </p:spTree>
    <p:extLst>
      <p:ext uri="{BB962C8B-B14F-4D97-AF65-F5344CB8AC3E}">
        <p14:creationId xmlns:p14="http://schemas.microsoft.com/office/powerpoint/2010/main" val="41289996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4F8B0-BD22-4A67-8148-3260DBF6B502}"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DF51E-7C5E-49E6-B0BE-6445CAC5FA1E}" type="slidenum">
              <a:rPr lang="en-US" smtClean="0"/>
              <a:t>‹#›</a:t>
            </a:fld>
            <a:endParaRPr lang="en-US"/>
          </a:p>
        </p:txBody>
      </p:sp>
    </p:spTree>
    <p:extLst>
      <p:ext uri="{BB962C8B-B14F-4D97-AF65-F5344CB8AC3E}">
        <p14:creationId xmlns:p14="http://schemas.microsoft.com/office/powerpoint/2010/main" val="318501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4F8B0-BD22-4A67-8148-3260DBF6B502}"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DF51E-7C5E-49E6-B0BE-6445CAC5FA1E}" type="slidenum">
              <a:rPr lang="en-US" smtClean="0"/>
              <a:t>‹#›</a:t>
            </a:fld>
            <a:endParaRPr lang="en-US"/>
          </a:p>
        </p:txBody>
      </p:sp>
    </p:spTree>
    <p:extLst>
      <p:ext uri="{BB962C8B-B14F-4D97-AF65-F5344CB8AC3E}">
        <p14:creationId xmlns:p14="http://schemas.microsoft.com/office/powerpoint/2010/main" val="60892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04F8B0-BD22-4A67-8148-3260DBF6B502}" type="datetimeFigureOut">
              <a:rPr lang="en-US" smtClean="0"/>
              <a:t>09/12/2016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DF51E-7C5E-49E6-B0BE-6445CAC5FA1E}" type="slidenum">
              <a:rPr lang="en-US" smtClean="0"/>
              <a:t>‹#›</a:t>
            </a:fld>
            <a:endParaRPr lang="en-US"/>
          </a:p>
        </p:txBody>
      </p:sp>
    </p:spTree>
    <p:extLst>
      <p:ext uri="{BB962C8B-B14F-4D97-AF65-F5344CB8AC3E}">
        <p14:creationId xmlns:p14="http://schemas.microsoft.com/office/powerpoint/2010/main" val="87602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04F8B0-BD22-4A67-8148-3260DBF6B502}" type="datetimeFigureOut">
              <a:rPr lang="en-US" smtClean="0"/>
              <a:t>09/12/2016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DF51E-7C5E-49E6-B0BE-6445CAC5FA1E}" type="slidenum">
              <a:rPr lang="en-US" smtClean="0"/>
              <a:t>‹#›</a:t>
            </a:fld>
            <a:endParaRPr lang="en-US"/>
          </a:p>
        </p:txBody>
      </p:sp>
    </p:spTree>
    <p:extLst>
      <p:ext uri="{BB962C8B-B14F-4D97-AF65-F5344CB8AC3E}">
        <p14:creationId xmlns:p14="http://schemas.microsoft.com/office/powerpoint/2010/main" val="167419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04F8B0-BD22-4A67-8148-3260DBF6B502}" type="datetimeFigureOut">
              <a:rPr lang="en-US" smtClean="0"/>
              <a:t>09/12/2016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DF51E-7C5E-49E6-B0BE-6445CAC5FA1E}" type="slidenum">
              <a:rPr lang="en-US" smtClean="0"/>
              <a:t>‹#›</a:t>
            </a:fld>
            <a:endParaRPr lang="en-US"/>
          </a:p>
        </p:txBody>
      </p:sp>
    </p:spTree>
    <p:extLst>
      <p:ext uri="{BB962C8B-B14F-4D97-AF65-F5344CB8AC3E}">
        <p14:creationId xmlns:p14="http://schemas.microsoft.com/office/powerpoint/2010/main" val="99620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4F8B0-BD22-4A67-8148-3260DBF6B502}" type="datetimeFigureOut">
              <a:rPr lang="en-US" smtClean="0"/>
              <a:t>09/12/2016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DF51E-7C5E-49E6-B0BE-6445CAC5FA1E}" type="slidenum">
              <a:rPr lang="en-US" smtClean="0"/>
              <a:t>‹#›</a:t>
            </a:fld>
            <a:endParaRPr lang="en-US"/>
          </a:p>
        </p:txBody>
      </p:sp>
    </p:spTree>
    <p:extLst>
      <p:ext uri="{BB962C8B-B14F-4D97-AF65-F5344CB8AC3E}">
        <p14:creationId xmlns:p14="http://schemas.microsoft.com/office/powerpoint/2010/main" val="230457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4F8B0-BD22-4A67-8148-3260DBF6B502}" type="datetimeFigureOut">
              <a:rPr lang="en-US" smtClean="0"/>
              <a:t>09/12/2016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DF51E-7C5E-49E6-B0BE-6445CAC5FA1E}" type="slidenum">
              <a:rPr lang="en-US" smtClean="0"/>
              <a:t>‹#›</a:t>
            </a:fld>
            <a:endParaRPr lang="en-US"/>
          </a:p>
        </p:txBody>
      </p:sp>
    </p:spTree>
    <p:extLst>
      <p:ext uri="{BB962C8B-B14F-4D97-AF65-F5344CB8AC3E}">
        <p14:creationId xmlns:p14="http://schemas.microsoft.com/office/powerpoint/2010/main" val="39123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4F8B0-BD22-4A67-8148-3260DBF6B502}" type="datetimeFigureOut">
              <a:rPr lang="en-US" smtClean="0"/>
              <a:t>09/12/2016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DF51E-7C5E-49E6-B0BE-6445CAC5FA1E}" type="slidenum">
              <a:rPr lang="en-US" smtClean="0"/>
              <a:t>‹#›</a:t>
            </a:fld>
            <a:endParaRPr lang="en-US"/>
          </a:p>
        </p:txBody>
      </p:sp>
    </p:spTree>
    <p:extLst>
      <p:ext uri="{BB962C8B-B14F-4D97-AF65-F5344CB8AC3E}">
        <p14:creationId xmlns:p14="http://schemas.microsoft.com/office/powerpoint/2010/main" val="83857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4F8B0-BD22-4A67-8148-3260DBF6B502}" type="datetimeFigureOut">
              <a:rPr lang="en-US" smtClean="0"/>
              <a:t>09/12/2016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DF51E-7C5E-49E6-B0BE-6445CAC5FA1E}" type="slidenum">
              <a:rPr lang="en-US" smtClean="0"/>
              <a:t>‹#›</a:t>
            </a:fld>
            <a:endParaRPr lang="en-US"/>
          </a:p>
        </p:txBody>
      </p:sp>
    </p:spTree>
    <p:extLst>
      <p:ext uri="{BB962C8B-B14F-4D97-AF65-F5344CB8AC3E}">
        <p14:creationId xmlns:p14="http://schemas.microsoft.com/office/powerpoint/2010/main" val="3563054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8.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9"/>
            <a:ext cx="8077200" cy="1173163"/>
          </a:xfrm>
        </p:spPr>
        <p:txBody>
          <a:bodyPr/>
          <a:lstStyle/>
          <a:p>
            <a:r>
              <a:rPr lang="en-US" dirty="0">
                <a:latin typeface="Garamond" pitchFamily="18" charset="0"/>
              </a:rPr>
              <a:t>Water </a:t>
            </a:r>
            <a:r>
              <a:rPr lang="en-US" dirty="0" smtClean="0">
                <a:latin typeface="Garamond" pitchFamily="18" charset="0"/>
              </a:rPr>
              <a:t>Conservation/ Reuse Water</a:t>
            </a:r>
            <a:endParaRPr lang="en-US" dirty="0">
              <a:latin typeface="Garamond" pitchFamily="18" charset="0"/>
            </a:endParaRPr>
          </a:p>
        </p:txBody>
      </p:sp>
      <p:sp>
        <p:nvSpPr>
          <p:cNvPr id="42" name="TextBox 41"/>
          <p:cNvSpPr txBox="1"/>
          <p:nvPr/>
        </p:nvSpPr>
        <p:spPr>
          <a:xfrm>
            <a:off x="1752600" y="1295403"/>
            <a:ext cx="8077200" cy="3016200"/>
          </a:xfrm>
          <a:prstGeom prst="rect">
            <a:avLst/>
          </a:prstGeom>
          <a:noFill/>
        </p:spPr>
        <p:txBody>
          <a:bodyPr wrap="square" lIns="91429" tIns="45715" rIns="91429" bIns="45715" rtlCol="0">
            <a:spAutoFit/>
          </a:bodyPr>
          <a:lstStyle/>
          <a:p>
            <a:pPr algn="just"/>
            <a:r>
              <a:rPr lang="en-US" dirty="0"/>
              <a:t/>
            </a:r>
            <a:br>
              <a:rPr lang="en-US" dirty="0"/>
            </a:br>
            <a:r>
              <a:rPr lang="en-US" dirty="0">
                <a:latin typeface="Garamond" pitchFamily="18" charset="0"/>
              </a:rPr>
              <a:t>The City of Pooler promotes conservation through it Water Conservation Plan by:</a:t>
            </a:r>
          </a:p>
          <a:p>
            <a:pPr lvl="0"/>
            <a:r>
              <a:rPr lang="en-US" sz="1600" dirty="0">
                <a:latin typeface="Garamond" pitchFamily="18" charset="0"/>
              </a:rPr>
              <a:t>   </a:t>
            </a:r>
          </a:p>
          <a:p>
            <a:pPr marL="174604" algn="just"/>
            <a:r>
              <a:rPr lang="en-US" sz="1400" b="1" u="sng" dirty="0">
                <a:latin typeface="Garamond" pitchFamily="18" charset="0"/>
              </a:rPr>
              <a:t>Reuse Water</a:t>
            </a:r>
            <a:endParaRPr lang="en-US" sz="1400" b="1" dirty="0">
              <a:latin typeface="Garamond" pitchFamily="18" charset="0"/>
            </a:endParaRPr>
          </a:p>
          <a:p>
            <a:pPr marL="174604" algn="just"/>
            <a:r>
              <a:rPr lang="en-US" sz="1400" dirty="0">
                <a:latin typeface="Garamond" pitchFamily="18" charset="0"/>
              </a:rPr>
              <a:t>The City has the capacity to provide 1.0 MGD of reuse water from the WWTP to the Savannah Quarters Westbrook Golf Course, where it is used for irrigation. The City also has installed a reuse irrigation system for its 100 acre recreation site in the Godley Tract and has recently constructed a 4.22 miles of 10-inch Reuse FM to provide up to 800,00 gallons per day to the Nordic Cold Storage Facility. </a:t>
            </a:r>
          </a:p>
          <a:p>
            <a:pPr algn="just"/>
            <a:r>
              <a:rPr lang="en-US" sz="1400" dirty="0">
                <a:latin typeface="Garamond" pitchFamily="18" charset="0"/>
              </a:rPr>
              <a:t> </a:t>
            </a:r>
          </a:p>
          <a:p>
            <a:pPr marL="690480" lvl="1" indent="-233335"/>
            <a:endParaRPr lang="en-US" dirty="0">
              <a:latin typeface="Garamond" pitchFamily="18" charset="0"/>
            </a:endParaRPr>
          </a:p>
          <a:p>
            <a:pPr>
              <a:buFont typeface="Arial" pitchFamily="34" charset="0"/>
              <a:buChar char="•"/>
            </a:pPr>
            <a:endParaRPr lang="en-US" dirty="0"/>
          </a:p>
          <a:p>
            <a:pPr>
              <a:buFont typeface="Arial" pitchFamily="34" charset="0"/>
              <a:buChar char="•"/>
            </a:pPr>
            <a:endParaRPr lang="en-US" dirty="0"/>
          </a:p>
        </p:txBody>
      </p:sp>
      <p:pic>
        <p:nvPicPr>
          <p:cNvPr id="7" name="Picture 1" descr="C:\Users\jclardy\Desktop\HGB_Logo_CMYK.jpg"/>
          <p:cNvPicPr>
            <a:picLocks noChangeAspect="1" noChangeArrowheads="1"/>
          </p:cNvPicPr>
          <p:nvPr/>
        </p:nvPicPr>
        <p:blipFill>
          <a:blip r:embed="rId3" cstate="print"/>
          <a:srcRect/>
          <a:stretch>
            <a:fillRect/>
          </a:stretch>
        </p:blipFill>
        <p:spPr bwMode="auto">
          <a:xfrm>
            <a:off x="1981200" y="6032500"/>
            <a:ext cx="1524000" cy="63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8" descr="auburn"/>
          <p:cNvPicPr>
            <a:picLocks noChangeAspect="1" noChangeArrowheads="1"/>
          </p:cNvPicPr>
          <p:nvPr/>
        </p:nvPicPr>
        <p:blipFill>
          <a:blip r:embed="rId4" cstate="print"/>
          <a:stretch>
            <a:fillRect/>
          </a:stretch>
        </p:blipFill>
        <p:spPr bwMode="auto">
          <a:xfrm>
            <a:off x="7741924" y="6035040"/>
            <a:ext cx="2447599" cy="630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789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33402"/>
            <a:ext cx="7162800" cy="868363"/>
          </a:xfrm>
        </p:spPr>
        <p:txBody>
          <a:bodyPr>
            <a:normAutofit/>
          </a:bodyPr>
          <a:lstStyle/>
          <a:p>
            <a:r>
              <a:rPr lang="en-US" dirty="0">
                <a:latin typeface="Garamond" pitchFamily="18" charset="0"/>
              </a:rPr>
              <a:t>Wastewater Management</a:t>
            </a:r>
          </a:p>
        </p:txBody>
      </p:sp>
      <p:sp>
        <p:nvSpPr>
          <p:cNvPr id="3" name="Text Placeholder 2"/>
          <p:cNvSpPr>
            <a:spLocks noGrp="1"/>
          </p:cNvSpPr>
          <p:nvPr>
            <p:ph type="body" sz="half" idx="1"/>
          </p:nvPr>
        </p:nvSpPr>
        <p:spPr>
          <a:xfrm>
            <a:off x="2133600" y="1447801"/>
            <a:ext cx="8534400" cy="4889604"/>
          </a:xfrm>
        </p:spPr>
        <p:txBody>
          <a:bodyPr>
            <a:normAutofit fontScale="92500" lnSpcReduction="20000"/>
          </a:bodyPr>
          <a:lstStyle/>
          <a:p>
            <a:pPr>
              <a:buNone/>
            </a:pPr>
            <a:r>
              <a:rPr lang="en-US" sz="2400" b="1" dirty="0">
                <a:latin typeface="Garamond" pitchFamily="18" charset="0"/>
              </a:rPr>
              <a:t>Former Pooler WWTP</a:t>
            </a:r>
          </a:p>
          <a:p>
            <a:endParaRPr lang="en-US" sz="2400" dirty="0"/>
          </a:p>
          <a:p>
            <a:pPr marL="4114306" lvl="8" indent="-182541"/>
            <a:r>
              <a:rPr lang="en-US" sz="2800" dirty="0">
                <a:latin typeface="Garamond" pitchFamily="18" charset="0"/>
              </a:rPr>
              <a:t>0.98 MGD Capacity </a:t>
            </a:r>
          </a:p>
          <a:p>
            <a:pPr marL="4114306" lvl="8" indent="-182541"/>
            <a:r>
              <a:rPr lang="en-US" sz="2800" dirty="0">
                <a:latin typeface="Garamond" pitchFamily="18" charset="0"/>
              </a:rPr>
              <a:t>Aerated Lagoons/ Overland Flow</a:t>
            </a:r>
          </a:p>
          <a:p>
            <a:pPr marL="4114306" lvl="8" indent="-182541"/>
            <a:r>
              <a:rPr lang="en-US" sz="2800" dirty="0">
                <a:latin typeface="Garamond" pitchFamily="18" charset="0"/>
              </a:rPr>
              <a:t>Chlorine Disinfection</a:t>
            </a:r>
          </a:p>
          <a:p>
            <a:pPr marL="4114306" lvl="8" indent="-182541"/>
            <a:r>
              <a:rPr lang="en-US" sz="2800" dirty="0">
                <a:latin typeface="Garamond" pitchFamily="18" charset="0"/>
              </a:rPr>
              <a:t>Effluent Discharged to Hardin Canal/Ogeechee River</a:t>
            </a:r>
          </a:p>
          <a:p>
            <a:endParaRPr lang="en-US" sz="2400" dirty="0"/>
          </a:p>
          <a:p>
            <a:endParaRPr lang="en-US" sz="2400" dirty="0"/>
          </a:p>
          <a:p>
            <a:endParaRPr lang="en-US" sz="2400" dirty="0"/>
          </a:p>
          <a:p>
            <a:endParaRPr lang="en-US" sz="2400" dirty="0"/>
          </a:p>
          <a:p>
            <a:pPr lvl="7">
              <a:buNone/>
            </a:pPr>
            <a:endParaRPr lang="en-US" sz="1200" dirty="0"/>
          </a:p>
          <a:p>
            <a:pPr marL="0" indent="0"/>
            <a:r>
              <a:rPr lang="en-US" dirty="0"/>
              <a:t>				</a:t>
            </a:r>
          </a:p>
        </p:txBody>
      </p:sp>
      <p:pic>
        <p:nvPicPr>
          <p:cNvPr id="8" name="Picture 4" descr="Image 1"/>
          <p:cNvPicPr>
            <a:picLocks noChangeAspect="1" noChangeArrowheads="1"/>
          </p:cNvPicPr>
          <p:nvPr/>
        </p:nvPicPr>
        <p:blipFill>
          <a:blip r:embed="rId3" cstate="print"/>
          <a:stretch>
            <a:fillRect/>
          </a:stretch>
        </p:blipFill>
        <p:spPr bwMode="auto">
          <a:xfrm>
            <a:off x="2133600" y="1981203"/>
            <a:ext cx="3233738" cy="3602497"/>
          </a:xfrm>
          <a:prstGeom prst="rect">
            <a:avLst/>
          </a:prstGeom>
          <a:noFill/>
        </p:spPr>
      </p:pic>
      <p:pic>
        <p:nvPicPr>
          <p:cNvPr id="6" name="Picture 1" descr="C:\Users\jclardy\Desktop\HGB_Logo_CMYK.jpg"/>
          <p:cNvPicPr>
            <a:picLocks noChangeAspect="1" noChangeArrowheads="1"/>
          </p:cNvPicPr>
          <p:nvPr/>
        </p:nvPicPr>
        <p:blipFill>
          <a:blip r:embed="rId4" cstate="print"/>
          <a:srcRect/>
          <a:stretch>
            <a:fillRect/>
          </a:stretch>
        </p:blipFill>
        <p:spPr bwMode="auto">
          <a:xfrm>
            <a:off x="1981200" y="6032500"/>
            <a:ext cx="1524000" cy="63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8" descr="auburn"/>
          <p:cNvPicPr>
            <a:picLocks noChangeAspect="1" noChangeArrowheads="1"/>
          </p:cNvPicPr>
          <p:nvPr/>
        </p:nvPicPr>
        <p:blipFill>
          <a:blip r:embed="rId5" cstate="print"/>
          <a:stretch>
            <a:fillRect/>
          </a:stretch>
        </p:blipFill>
        <p:spPr bwMode="auto">
          <a:xfrm>
            <a:off x="7741924" y="6035040"/>
            <a:ext cx="2447599" cy="630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3208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itchFamily="18" charset="0"/>
              </a:rPr>
              <a:t>Wastewater Management</a:t>
            </a:r>
          </a:p>
        </p:txBody>
      </p:sp>
      <p:sp>
        <p:nvSpPr>
          <p:cNvPr id="3" name="Content Placeholder 2"/>
          <p:cNvSpPr>
            <a:spLocks noGrp="1"/>
          </p:cNvSpPr>
          <p:nvPr>
            <p:ph idx="1"/>
          </p:nvPr>
        </p:nvSpPr>
        <p:spPr>
          <a:xfrm>
            <a:off x="6400800" y="2362200"/>
            <a:ext cx="3810000" cy="2819400"/>
          </a:xfrm>
        </p:spPr>
        <p:txBody>
          <a:bodyPr>
            <a:normAutofit fontScale="85000" lnSpcReduction="10000"/>
          </a:bodyPr>
          <a:lstStyle/>
          <a:p>
            <a:pPr>
              <a:buClrTx/>
              <a:buFont typeface="Arial" pitchFamily="34" charset="0"/>
              <a:buChar char="•"/>
            </a:pPr>
            <a:r>
              <a:rPr lang="en-US" dirty="0">
                <a:latin typeface="Garamond" pitchFamily="18" charset="0"/>
              </a:rPr>
              <a:t>Waste Water Management is performed by the City of Pooler WWTP</a:t>
            </a:r>
          </a:p>
          <a:p>
            <a:pPr>
              <a:buClrTx/>
              <a:buFont typeface="Arial" pitchFamily="34" charset="0"/>
              <a:buChar char="•"/>
            </a:pPr>
            <a:r>
              <a:rPr lang="en-US" dirty="0">
                <a:latin typeface="Garamond" pitchFamily="18" charset="0"/>
              </a:rPr>
              <a:t>New 2.5 MGD MBR WWTP Constructed in 2004</a:t>
            </a:r>
          </a:p>
          <a:p>
            <a:pPr>
              <a:buClrTx/>
              <a:buFont typeface="Arial" pitchFamily="34" charset="0"/>
              <a:buChar char="•"/>
            </a:pPr>
            <a:r>
              <a:rPr lang="en-US" dirty="0">
                <a:latin typeface="Garamond" pitchFamily="18" charset="0"/>
              </a:rPr>
              <a:t>Expansion of MBR WWTP to 3.3 MGD by 2016</a:t>
            </a:r>
          </a:p>
          <a:p>
            <a:pPr>
              <a:buClrTx/>
              <a:buFont typeface="Arial" pitchFamily="34" charset="0"/>
              <a:buChar char="•"/>
            </a:pPr>
            <a:r>
              <a:rPr lang="en-US" dirty="0">
                <a:latin typeface="Garamond" pitchFamily="18" charset="0"/>
              </a:rPr>
              <a:t>Build out to be 6.0 MGD</a:t>
            </a:r>
          </a:p>
          <a:p>
            <a:endParaRPr lang="en-US" dirty="0"/>
          </a:p>
          <a:p>
            <a:pPr marL="0" indent="0">
              <a:buNone/>
            </a:pPr>
            <a:endParaRPr lang="en-US" dirty="0"/>
          </a:p>
        </p:txBody>
      </p:sp>
      <p:pic>
        <p:nvPicPr>
          <p:cNvPr id="6" name="Picture 1" descr="C:\Users\jclardy\Desktop\HGB_Logo_CMYK.jpg"/>
          <p:cNvPicPr>
            <a:picLocks noChangeAspect="1" noChangeArrowheads="1"/>
          </p:cNvPicPr>
          <p:nvPr/>
        </p:nvPicPr>
        <p:blipFill>
          <a:blip r:embed="rId3" cstate="print"/>
          <a:srcRect/>
          <a:stretch>
            <a:fillRect/>
          </a:stretch>
        </p:blipFill>
        <p:spPr bwMode="auto">
          <a:xfrm>
            <a:off x="1981200" y="6032500"/>
            <a:ext cx="1524000" cy="63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6562" name="Picture 2"/>
          <p:cNvPicPr>
            <a:picLocks noChangeAspect="1" noChangeArrowheads="1"/>
          </p:cNvPicPr>
          <p:nvPr/>
        </p:nvPicPr>
        <p:blipFill>
          <a:blip r:embed="rId4" cstate="print"/>
          <a:srcRect/>
          <a:stretch>
            <a:fillRect/>
          </a:stretch>
        </p:blipFill>
        <p:spPr bwMode="auto">
          <a:xfrm>
            <a:off x="1981200" y="2209802"/>
            <a:ext cx="4114800" cy="2886691"/>
          </a:xfrm>
          <a:prstGeom prst="rect">
            <a:avLst/>
          </a:prstGeom>
          <a:noFill/>
          <a:ln w="9525">
            <a:noFill/>
            <a:miter lim="800000"/>
            <a:headEnd/>
            <a:tailEnd/>
          </a:ln>
        </p:spPr>
      </p:pic>
      <p:pic>
        <p:nvPicPr>
          <p:cNvPr id="8" name="Picture 8" descr="auburn"/>
          <p:cNvPicPr>
            <a:picLocks noChangeAspect="1" noChangeArrowheads="1"/>
          </p:cNvPicPr>
          <p:nvPr/>
        </p:nvPicPr>
        <p:blipFill>
          <a:blip r:embed="rId5" cstate="print"/>
          <a:stretch>
            <a:fillRect/>
          </a:stretch>
        </p:blipFill>
        <p:spPr bwMode="auto">
          <a:xfrm>
            <a:off x="7741924" y="6035040"/>
            <a:ext cx="2447599" cy="630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9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43000"/>
          </a:xfrm>
        </p:spPr>
        <p:txBody>
          <a:bodyPr>
            <a:normAutofit/>
          </a:bodyPr>
          <a:lstStyle/>
          <a:p>
            <a:r>
              <a:rPr lang="en-US" dirty="0">
                <a:latin typeface="Garamond" pitchFamily="18" charset="0"/>
              </a:rPr>
              <a:t>Reclaimed Water Use</a:t>
            </a:r>
          </a:p>
        </p:txBody>
      </p:sp>
      <p:sp>
        <p:nvSpPr>
          <p:cNvPr id="3" name="Text Placeholder 2"/>
          <p:cNvSpPr>
            <a:spLocks noGrp="1"/>
          </p:cNvSpPr>
          <p:nvPr>
            <p:ph idx="1"/>
          </p:nvPr>
        </p:nvSpPr>
        <p:spPr>
          <a:xfrm>
            <a:off x="1981200" y="1600202"/>
            <a:ext cx="3886200" cy="4525963"/>
          </a:xfrm>
        </p:spPr>
        <p:txBody>
          <a:bodyPr>
            <a:normAutofit/>
          </a:bodyPr>
          <a:lstStyle/>
          <a:p>
            <a:pPr marL="1588" lvl="1" indent="0">
              <a:tabLst>
                <a:tab pos="288925" algn="l"/>
              </a:tabLst>
            </a:pPr>
            <a:r>
              <a:rPr lang="en-US" sz="2000" dirty="0">
                <a:latin typeface="Garamond" pitchFamily="18" charset="0"/>
              </a:rPr>
              <a:t> 	Savannah Quarters Golf Course </a:t>
            </a:r>
          </a:p>
          <a:p>
            <a:pPr marL="0" indent="0">
              <a:tabLst>
                <a:tab pos="288925" algn="l"/>
              </a:tabLst>
            </a:pPr>
            <a:r>
              <a:rPr lang="en-US" sz="2200" dirty="0">
                <a:latin typeface="Garamond" pitchFamily="18" charset="0"/>
              </a:rPr>
              <a:t> 	Pooler Recreation Park </a:t>
            </a:r>
          </a:p>
          <a:p>
            <a:pPr marL="0" indent="0">
              <a:tabLst>
                <a:tab pos="288925" algn="l"/>
              </a:tabLst>
            </a:pPr>
            <a:r>
              <a:rPr lang="en-US" sz="2200" dirty="0">
                <a:latin typeface="Garamond" pitchFamily="18" charset="0"/>
              </a:rPr>
              <a:t> 	Nordic Cold Water Facility </a:t>
            </a:r>
          </a:p>
          <a:p>
            <a:pPr marL="0" indent="0">
              <a:buNone/>
            </a:pPr>
            <a:endParaRPr lang="en-US" sz="2400" dirty="0"/>
          </a:p>
        </p:txBody>
      </p:sp>
      <p:pic>
        <p:nvPicPr>
          <p:cNvPr id="6" name="Picture 1" descr="C:\Users\jclardy\Desktop\HGB_Logo_CMYK.jpg"/>
          <p:cNvPicPr>
            <a:picLocks noChangeAspect="1" noChangeArrowheads="1"/>
          </p:cNvPicPr>
          <p:nvPr/>
        </p:nvPicPr>
        <p:blipFill>
          <a:blip r:embed="rId3" cstate="print"/>
          <a:srcRect/>
          <a:stretch>
            <a:fillRect/>
          </a:stretch>
        </p:blipFill>
        <p:spPr bwMode="auto">
          <a:xfrm>
            <a:off x="1981200" y="6032500"/>
            <a:ext cx="1524000" cy="63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1250" name="Picture 2" descr="\\S1\uinc\$Common\jclardy\City of Pooler\Pooler Residential\Savannah Quarters\savannah-quarters-country-club.jpg"/>
          <p:cNvPicPr>
            <a:picLocks noChangeAspect="1" noChangeArrowheads="1"/>
          </p:cNvPicPr>
          <p:nvPr/>
        </p:nvPicPr>
        <p:blipFill>
          <a:blip r:embed="rId4" cstate="print"/>
          <a:srcRect/>
          <a:stretch>
            <a:fillRect/>
          </a:stretch>
        </p:blipFill>
        <p:spPr bwMode="auto">
          <a:xfrm>
            <a:off x="1905000" y="3733800"/>
            <a:ext cx="5029200" cy="1587744"/>
          </a:xfrm>
          <a:prstGeom prst="rect">
            <a:avLst/>
          </a:prstGeom>
          <a:noFill/>
        </p:spPr>
      </p:pic>
      <p:pic>
        <p:nvPicPr>
          <p:cNvPr id="181251" name="Picture 3" descr="\\S1\uinc\$Common\jclardy\City of Pooler\Pooler Residential\Savannah Quarters\savannah-quarters.jpg"/>
          <p:cNvPicPr>
            <a:picLocks noChangeAspect="1" noChangeArrowheads="1"/>
          </p:cNvPicPr>
          <p:nvPr/>
        </p:nvPicPr>
        <p:blipFill>
          <a:blip r:embed="rId5" cstate="print"/>
          <a:stretch>
            <a:fillRect/>
          </a:stretch>
        </p:blipFill>
        <p:spPr bwMode="auto">
          <a:xfrm>
            <a:off x="7284724" y="1066800"/>
            <a:ext cx="2729553" cy="1828800"/>
          </a:xfrm>
          <a:prstGeom prst="rect">
            <a:avLst/>
          </a:prstGeom>
          <a:noFill/>
        </p:spPr>
      </p:pic>
      <p:pic>
        <p:nvPicPr>
          <p:cNvPr id="8" name="Picture 8" descr="auburn"/>
          <p:cNvPicPr>
            <a:picLocks noChangeAspect="1" noChangeArrowheads="1"/>
          </p:cNvPicPr>
          <p:nvPr/>
        </p:nvPicPr>
        <p:blipFill>
          <a:blip r:embed="rId6" cstate="print"/>
          <a:stretch>
            <a:fillRect/>
          </a:stretch>
        </p:blipFill>
        <p:spPr bwMode="auto">
          <a:xfrm>
            <a:off x="7741924" y="6035040"/>
            <a:ext cx="2447599" cy="630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4" descr="\\S1\uinc\$Common\jclardy\City of Pooler\Recreational Complex\Pooler Rec 036.jpg"/>
          <p:cNvPicPr>
            <a:picLocks noChangeAspect="1" noChangeArrowheads="1"/>
          </p:cNvPicPr>
          <p:nvPr/>
        </p:nvPicPr>
        <p:blipFill>
          <a:blip r:embed="rId7" cstate="print"/>
          <a:srcRect/>
          <a:stretch>
            <a:fillRect/>
          </a:stretch>
        </p:blipFill>
        <p:spPr bwMode="auto">
          <a:xfrm>
            <a:off x="7284720" y="3124200"/>
            <a:ext cx="2743200" cy="2057400"/>
          </a:xfrm>
          <a:prstGeom prst="rect">
            <a:avLst/>
          </a:prstGeom>
          <a:noFill/>
        </p:spPr>
      </p:pic>
    </p:spTree>
    <p:extLst>
      <p:ext uri="{BB962C8B-B14F-4D97-AF65-F5344CB8AC3E}">
        <p14:creationId xmlns:p14="http://schemas.microsoft.com/office/powerpoint/2010/main" val="4104966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a:bodyPr>
          <a:lstStyle/>
          <a:p>
            <a:r>
              <a:rPr lang="en-US" dirty="0">
                <a:latin typeface="Garamond" pitchFamily="18" charset="0"/>
              </a:rPr>
              <a:t>Reclaimed Water Use</a:t>
            </a:r>
          </a:p>
        </p:txBody>
      </p:sp>
      <p:sp>
        <p:nvSpPr>
          <p:cNvPr id="3" name="Text Placeholder 2"/>
          <p:cNvSpPr>
            <a:spLocks noGrp="1"/>
          </p:cNvSpPr>
          <p:nvPr>
            <p:ph idx="1"/>
          </p:nvPr>
        </p:nvSpPr>
        <p:spPr>
          <a:xfrm>
            <a:off x="1981200" y="1600202"/>
            <a:ext cx="4419600" cy="4525963"/>
          </a:xfrm>
        </p:spPr>
        <p:txBody>
          <a:bodyPr>
            <a:normAutofit/>
          </a:bodyPr>
          <a:lstStyle/>
          <a:p>
            <a:pPr marL="0" indent="0"/>
            <a:r>
              <a:rPr lang="en-US" sz="2200" dirty="0">
                <a:latin typeface="Garamond" pitchFamily="18" charset="0"/>
              </a:rPr>
              <a:t> </a:t>
            </a:r>
            <a:r>
              <a:rPr lang="en-US" sz="2000" dirty="0">
                <a:latin typeface="Garamond" pitchFamily="18" charset="0"/>
              </a:rPr>
              <a:t>Savannah Quarters Golf Course </a:t>
            </a:r>
          </a:p>
          <a:p>
            <a:pPr marL="341313" indent="-285750">
              <a:buNone/>
              <a:tabLst>
                <a:tab pos="457200" algn="l"/>
              </a:tabLst>
            </a:pPr>
            <a:r>
              <a:rPr lang="en-US" sz="2200" dirty="0">
                <a:latin typeface="Garamond" pitchFamily="18" charset="0"/>
              </a:rPr>
              <a:t>  - 	13.5 million gallon storage pond</a:t>
            </a:r>
          </a:p>
          <a:p>
            <a:pPr marL="341313" indent="-173038">
              <a:buNone/>
              <a:tabLst>
                <a:tab pos="457200" algn="l"/>
              </a:tabLst>
            </a:pPr>
            <a:r>
              <a:rPr lang="en-US" sz="2200" dirty="0">
                <a:latin typeface="Garamond" pitchFamily="18" charset="0"/>
              </a:rPr>
              <a:t>-  City provides 1.0 MGD </a:t>
            </a:r>
          </a:p>
          <a:p>
            <a:pPr marL="0" indent="0">
              <a:buNone/>
            </a:pPr>
            <a:endParaRPr lang="en-US" sz="2400" dirty="0"/>
          </a:p>
        </p:txBody>
      </p:sp>
      <p:pic>
        <p:nvPicPr>
          <p:cNvPr id="6" name="Picture 1" descr="C:\Users\jclardy\Desktop\HGB_Logo_CMYK.jpg"/>
          <p:cNvPicPr>
            <a:picLocks noChangeAspect="1" noChangeArrowheads="1"/>
          </p:cNvPicPr>
          <p:nvPr/>
        </p:nvPicPr>
        <p:blipFill>
          <a:blip r:embed="rId3" cstate="print"/>
          <a:srcRect/>
          <a:stretch>
            <a:fillRect/>
          </a:stretch>
        </p:blipFill>
        <p:spPr bwMode="auto">
          <a:xfrm>
            <a:off x="1981200" y="6032500"/>
            <a:ext cx="1524000" cy="63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1250" name="Picture 2" descr="\\S1\uinc\$Common\jclardy\City of Pooler\Pooler Residential\Savannah Quarters\savannah-quarters-country-club.jpg"/>
          <p:cNvPicPr>
            <a:picLocks noChangeAspect="1" noChangeArrowheads="1"/>
          </p:cNvPicPr>
          <p:nvPr/>
        </p:nvPicPr>
        <p:blipFill>
          <a:blip r:embed="rId4" cstate="print"/>
          <a:srcRect/>
          <a:stretch>
            <a:fillRect/>
          </a:stretch>
        </p:blipFill>
        <p:spPr bwMode="auto">
          <a:xfrm>
            <a:off x="1828800" y="3810000"/>
            <a:ext cx="5029200" cy="1587744"/>
          </a:xfrm>
          <a:prstGeom prst="rect">
            <a:avLst/>
          </a:prstGeom>
          <a:noFill/>
        </p:spPr>
      </p:pic>
      <p:pic>
        <p:nvPicPr>
          <p:cNvPr id="1812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15202" y="1752604"/>
            <a:ext cx="2729553" cy="1385559"/>
          </a:xfrm>
          <a:prstGeom prst="rect">
            <a:avLst/>
          </a:prstGeom>
          <a:noFill/>
        </p:spPr>
      </p:pic>
      <p:pic>
        <p:nvPicPr>
          <p:cNvPr id="8" name="Picture 8" descr="auburn"/>
          <p:cNvPicPr>
            <a:picLocks noChangeAspect="1" noChangeArrowheads="1"/>
          </p:cNvPicPr>
          <p:nvPr/>
        </p:nvPicPr>
        <p:blipFill>
          <a:blip r:embed="rId6" cstate="print"/>
          <a:stretch>
            <a:fillRect/>
          </a:stretch>
        </p:blipFill>
        <p:spPr bwMode="auto">
          <a:xfrm>
            <a:off x="7741924" y="6035040"/>
            <a:ext cx="2447599" cy="630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4" descr="\\S1\uinc\$Common\jclardy\City of Pooler\Recreational Complex\Pooler Rec 036.jpg"/>
          <p:cNvPicPr>
            <a:picLocks noChangeAspect="1" noChangeArrowheads="1"/>
          </p:cNvPicPr>
          <p:nvPr/>
        </p:nvPicPr>
        <p:blipFill>
          <a:blip r:embed="rId7" cstate="print"/>
          <a:stretch>
            <a:fillRect/>
          </a:stretch>
        </p:blipFill>
        <p:spPr bwMode="auto">
          <a:xfrm>
            <a:off x="7162800" y="3886200"/>
            <a:ext cx="3097912" cy="1572544"/>
          </a:xfrm>
          <a:prstGeom prst="rect">
            <a:avLst/>
          </a:prstGeom>
          <a:noFill/>
        </p:spPr>
      </p:pic>
    </p:spTree>
    <p:extLst>
      <p:ext uri="{BB962C8B-B14F-4D97-AF65-F5344CB8AC3E}">
        <p14:creationId xmlns:p14="http://schemas.microsoft.com/office/powerpoint/2010/main" val="3106471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43000"/>
          </a:xfrm>
        </p:spPr>
        <p:txBody>
          <a:bodyPr>
            <a:normAutofit/>
          </a:bodyPr>
          <a:lstStyle/>
          <a:p>
            <a:r>
              <a:rPr lang="en-US" dirty="0">
                <a:latin typeface="Garamond" pitchFamily="18" charset="0"/>
              </a:rPr>
              <a:t>Reclaimed Water Use</a:t>
            </a:r>
          </a:p>
        </p:txBody>
      </p:sp>
      <p:sp>
        <p:nvSpPr>
          <p:cNvPr id="3" name="Text Placeholder 2"/>
          <p:cNvSpPr>
            <a:spLocks noGrp="1"/>
          </p:cNvSpPr>
          <p:nvPr>
            <p:ph idx="1"/>
          </p:nvPr>
        </p:nvSpPr>
        <p:spPr>
          <a:xfrm>
            <a:off x="1981200" y="1676402"/>
            <a:ext cx="5257800" cy="4449763"/>
          </a:xfrm>
        </p:spPr>
        <p:txBody>
          <a:bodyPr>
            <a:normAutofit/>
          </a:bodyPr>
          <a:lstStyle/>
          <a:p>
            <a:pPr marL="0" indent="0"/>
            <a:r>
              <a:rPr lang="en-US" sz="2200" dirty="0">
                <a:latin typeface="Garamond" pitchFamily="18" charset="0"/>
              </a:rPr>
              <a:t> Pooler Recreation Park </a:t>
            </a:r>
          </a:p>
          <a:p>
            <a:pPr marL="169842" indent="-169842">
              <a:buNone/>
              <a:tabLst>
                <a:tab pos="457200" algn="l"/>
              </a:tabLst>
            </a:pPr>
            <a:r>
              <a:rPr lang="en-US" sz="2200" dirty="0">
                <a:latin typeface="Garamond" pitchFamily="18" charset="0"/>
              </a:rPr>
              <a:t>	- 	1.9 miles of 12-inch Reuse FM </a:t>
            </a:r>
          </a:p>
          <a:p>
            <a:pPr marL="169842" indent="-169842">
              <a:buNone/>
              <a:tabLst>
                <a:tab pos="457200" algn="l"/>
              </a:tabLst>
            </a:pPr>
            <a:r>
              <a:rPr lang="en-US" sz="2200" dirty="0">
                <a:latin typeface="Garamond" pitchFamily="18" charset="0"/>
              </a:rPr>
              <a:t>	- 	120,000 gallon ground level storage tank</a:t>
            </a:r>
          </a:p>
          <a:p>
            <a:pPr marL="169842" indent="-169842">
              <a:buNone/>
              <a:tabLst>
                <a:tab pos="457200" algn="l"/>
              </a:tabLst>
            </a:pPr>
            <a:r>
              <a:rPr lang="en-US" sz="2200" dirty="0">
                <a:latin typeface="Garamond" pitchFamily="18" charset="0"/>
              </a:rPr>
              <a:t>	- 	Constructed in 2006/2007</a:t>
            </a:r>
          </a:p>
          <a:p>
            <a:pPr marL="169842" indent="-169842">
              <a:buNone/>
            </a:pPr>
            <a:r>
              <a:rPr lang="en-US" sz="2200" dirty="0">
                <a:latin typeface="Garamond" pitchFamily="18" charset="0"/>
              </a:rPr>
              <a:t>	</a:t>
            </a:r>
            <a:endParaRPr lang="en-US" sz="2400" dirty="0"/>
          </a:p>
        </p:txBody>
      </p:sp>
      <p:pic>
        <p:nvPicPr>
          <p:cNvPr id="6" name="Picture 1" descr="C:\Users\jclardy\Desktop\HGB_Logo_CMYK.jpg"/>
          <p:cNvPicPr>
            <a:picLocks noChangeAspect="1" noChangeArrowheads="1"/>
          </p:cNvPicPr>
          <p:nvPr/>
        </p:nvPicPr>
        <p:blipFill>
          <a:blip r:embed="rId3" cstate="print"/>
          <a:srcRect/>
          <a:stretch>
            <a:fillRect/>
          </a:stretch>
        </p:blipFill>
        <p:spPr bwMode="auto">
          <a:xfrm>
            <a:off x="1981200" y="6032500"/>
            <a:ext cx="1524000" cy="63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1250" name="Picture 2" descr="\\S1\uinc\$Common\jclardy\City of Pooler\Pooler Residential\Savannah Quarters\savannah-quarters-country-club.jpg"/>
          <p:cNvPicPr>
            <a:picLocks noChangeAspect="1" noChangeArrowheads="1"/>
          </p:cNvPicPr>
          <p:nvPr/>
        </p:nvPicPr>
        <p:blipFill>
          <a:blip r:embed="rId4" cstate="print"/>
          <a:stretch>
            <a:fillRect/>
          </a:stretch>
        </p:blipFill>
        <p:spPr bwMode="auto">
          <a:xfrm>
            <a:off x="2209800" y="3581403"/>
            <a:ext cx="4472818" cy="1813305"/>
          </a:xfrm>
          <a:prstGeom prst="rect">
            <a:avLst/>
          </a:prstGeom>
          <a:noFill/>
        </p:spPr>
      </p:pic>
      <p:pic>
        <p:nvPicPr>
          <p:cNvPr id="181251" name="Picture 3" descr="\\S1\uinc\$Common\jclardy\City of Pooler\Pooler Residential\Savannah Quarters\savannah-quarters.jpg"/>
          <p:cNvPicPr>
            <a:picLocks noChangeAspect="1" noChangeArrowheads="1"/>
          </p:cNvPicPr>
          <p:nvPr/>
        </p:nvPicPr>
        <p:blipFill>
          <a:blip r:embed="rId5" cstate="print"/>
          <a:stretch>
            <a:fillRect/>
          </a:stretch>
        </p:blipFill>
        <p:spPr bwMode="auto">
          <a:xfrm>
            <a:off x="7467600" y="1219202"/>
            <a:ext cx="2131468" cy="2131468"/>
          </a:xfrm>
          <a:prstGeom prst="rect">
            <a:avLst/>
          </a:prstGeom>
          <a:noFill/>
        </p:spPr>
      </p:pic>
      <p:pic>
        <p:nvPicPr>
          <p:cNvPr id="8" name="Picture 8" descr="auburn"/>
          <p:cNvPicPr>
            <a:picLocks noChangeAspect="1" noChangeArrowheads="1"/>
          </p:cNvPicPr>
          <p:nvPr/>
        </p:nvPicPr>
        <p:blipFill>
          <a:blip r:embed="rId6" cstate="print"/>
          <a:stretch>
            <a:fillRect/>
          </a:stretch>
        </p:blipFill>
        <p:spPr bwMode="auto">
          <a:xfrm>
            <a:off x="7741924" y="6035040"/>
            <a:ext cx="2447599" cy="630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4" descr="\\S1\uinc\$Common\jclardy\City of Pooler\Recreational Complex\Pooler Rec 036.jpg"/>
          <p:cNvPicPr>
            <a:picLocks noChangeAspect="1" noChangeArrowheads="1"/>
          </p:cNvPicPr>
          <p:nvPr/>
        </p:nvPicPr>
        <p:blipFill>
          <a:blip r:embed="rId7" cstate="print"/>
          <a:stretch>
            <a:fillRect/>
          </a:stretch>
        </p:blipFill>
        <p:spPr bwMode="auto">
          <a:xfrm>
            <a:off x="7467600" y="3505200"/>
            <a:ext cx="2133600" cy="2133600"/>
          </a:xfrm>
          <a:prstGeom prst="rect">
            <a:avLst/>
          </a:prstGeom>
          <a:noFill/>
        </p:spPr>
      </p:pic>
    </p:spTree>
    <p:extLst>
      <p:ext uri="{BB962C8B-B14F-4D97-AF65-F5344CB8AC3E}">
        <p14:creationId xmlns:p14="http://schemas.microsoft.com/office/powerpoint/2010/main" val="359864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rmAutofit/>
          </a:bodyPr>
          <a:lstStyle/>
          <a:p>
            <a:r>
              <a:rPr lang="en-US" dirty="0">
                <a:latin typeface="Garamond" pitchFamily="18" charset="0"/>
              </a:rPr>
              <a:t>Reclaimed Water Use</a:t>
            </a:r>
          </a:p>
        </p:txBody>
      </p:sp>
      <p:sp>
        <p:nvSpPr>
          <p:cNvPr id="3" name="Text Placeholder 2"/>
          <p:cNvSpPr>
            <a:spLocks noGrp="1"/>
          </p:cNvSpPr>
          <p:nvPr>
            <p:ph idx="1"/>
          </p:nvPr>
        </p:nvSpPr>
        <p:spPr>
          <a:xfrm>
            <a:off x="1981200" y="1676402"/>
            <a:ext cx="4953000" cy="4449763"/>
          </a:xfrm>
        </p:spPr>
        <p:txBody>
          <a:bodyPr>
            <a:normAutofit/>
          </a:bodyPr>
          <a:lstStyle/>
          <a:p>
            <a:pPr marL="0" indent="0"/>
            <a:r>
              <a:rPr lang="en-US" sz="2200" dirty="0">
                <a:latin typeface="Garamond" pitchFamily="18" charset="0"/>
              </a:rPr>
              <a:t> Nordic Cold Storage Facility</a:t>
            </a:r>
          </a:p>
          <a:p>
            <a:pPr marL="169842" indent="-169842">
              <a:buNone/>
              <a:tabLst>
                <a:tab pos="457200" algn="l"/>
              </a:tabLst>
            </a:pPr>
            <a:r>
              <a:rPr lang="en-US" sz="2200" dirty="0">
                <a:latin typeface="Garamond" pitchFamily="18" charset="0"/>
              </a:rPr>
              <a:t>	- 	</a:t>
            </a:r>
            <a:r>
              <a:rPr lang="en-US" sz="2000" dirty="0">
                <a:latin typeface="Garamond" pitchFamily="18" charset="0"/>
              </a:rPr>
              <a:t>4.22 miles of 10-inch Reuse FM </a:t>
            </a:r>
          </a:p>
          <a:p>
            <a:pPr marL="174604" indent="-174604">
              <a:buNone/>
              <a:tabLst>
                <a:tab pos="457200" algn="l"/>
              </a:tabLst>
            </a:pPr>
            <a:r>
              <a:rPr lang="en-US" sz="2000" dirty="0">
                <a:latin typeface="Garamond" pitchFamily="18" charset="0"/>
              </a:rPr>
              <a:t>	-	</a:t>
            </a:r>
            <a:r>
              <a:rPr lang="en-US" sz="2000" dirty="0">
                <a:latin typeface="Garamond" pitchFamily="18" charset="0"/>
              </a:rPr>
              <a:t>633,600 gallon storage pond</a:t>
            </a:r>
          </a:p>
          <a:p>
            <a:pPr marL="457200" indent="-284163">
              <a:buNone/>
              <a:tabLst>
                <a:tab pos="457200" algn="l"/>
              </a:tabLst>
            </a:pPr>
            <a:r>
              <a:rPr lang="en-US" sz="2000" dirty="0">
                <a:latin typeface="Garamond" pitchFamily="18" charset="0"/>
              </a:rPr>
              <a:t>-	Connected </a:t>
            </a:r>
            <a:r>
              <a:rPr lang="en-US" sz="2000" dirty="0">
                <a:latin typeface="Garamond" pitchFamily="18" charset="0"/>
              </a:rPr>
              <a:t>to existing 12-inch Reuse </a:t>
            </a:r>
            <a:r>
              <a:rPr lang="en-US" sz="2000" dirty="0">
                <a:latin typeface="Garamond" pitchFamily="18" charset="0"/>
              </a:rPr>
              <a:t>FM </a:t>
            </a:r>
            <a:r>
              <a:rPr lang="en-US" sz="2000" dirty="0">
                <a:latin typeface="Garamond" pitchFamily="18" charset="0"/>
              </a:rPr>
              <a:t>at Pooler Recreation Park</a:t>
            </a:r>
          </a:p>
          <a:p>
            <a:pPr marL="169842" indent="-169842">
              <a:buNone/>
              <a:tabLst>
                <a:tab pos="457200" algn="l"/>
              </a:tabLst>
            </a:pPr>
            <a:r>
              <a:rPr lang="en-US" sz="2000" dirty="0">
                <a:latin typeface="Garamond" pitchFamily="18" charset="0"/>
              </a:rPr>
              <a:t>	- 	Constructed in 2015/2016</a:t>
            </a:r>
          </a:p>
          <a:p>
            <a:pPr marL="169842" indent="-169842">
              <a:buNone/>
            </a:pPr>
            <a:r>
              <a:rPr lang="en-US" sz="2200" dirty="0">
                <a:latin typeface="Garamond" pitchFamily="18" charset="0"/>
              </a:rPr>
              <a:t>	</a:t>
            </a:r>
            <a:endParaRPr lang="en-US" sz="2400" dirty="0"/>
          </a:p>
        </p:txBody>
      </p:sp>
      <p:pic>
        <p:nvPicPr>
          <p:cNvPr id="6" name="Picture 1" descr="C:\Users\jclardy\Desktop\HGB_Logo_CMYK.jpg"/>
          <p:cNvPicPr>
            <a:picLocks noChangeAspect="1" noChangeArrowheads="1"/>
          </p:cNvPicPr>
          <p:nvPr/>
        </p:nvPicPr>
        <p:blipFill>
          <a:blip r:embed="rId3" cstate="print"/>
          <a:srcRect/>
          <a:stretch>
            <a:fillRect/>
          </a:stretch>
        </p:blipFill>
        <p:spPr bwMode="auto">
          <a:xfrm>
            <a:off x="1981200" y="6032500"/>
            <a:ext cx="1524000" cy="63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1251" name="Picture 3" descr="\\S1\uinc\$Common\jclardy\City of Pooler\Pooler Residential\Savannah Quarters\savannah-quarters.jpg"/>
          <p:cNvPicPr>
            <a:picLocks noChangeAspect="1" noChangeArrowheads="1"/>
          </p:cNvPicPr>
          <p:nvPr/>
        </p:nvPicPr>
        <p:blipFill>
          <a:blip r:embed="rId4" cstate="print"/>
          <a:stretch>
            <a:fillRect/>
          </a:stretch>
        </p:blipFill>
        <p:spPr bwMode="auto">
          <a:xfrm>
            <a:off x="7359399" y="1524002"/>
            <a:ext cx="2641159" cy="1822951"/>
          </a:xfrm>
          <a:prstGeom prst="rect">
            <a:avLst/>
          </a:prstGeom>
          <a:noFill/>
        </p:spPr>
      </p:pic>
      <p:pic>
        <p:nvPicPr>
          <p:cNvPr id="8" name="Picture 8" descr="auburn"/>
          <p:cNvPicPr>
            <a:picLocks noChangeAspect="1" noChangeArrowheads="1"/>
          </p:cNvPicPr>
          <p:nvPr/>
        </p:nvPicPr>
        <p:blipFill>
          <a:blip r:embed="rId5" cstate="print"/>
          <a:stretch>
            <a:fillRect/>
          </a:stretch>
        </p:blipFill>
        <p:spPr bwMode="auto">
          <a:xfrm>
            <a:off x="7741924" y="6035040"/>
            <a:ext cx="2447599" cy="630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4" descr="\\S1\uinc\$Common\jclardy\City of Pooler\Recreational Complex\Pooler Rec 036.jpg"/>
          <p:cNvPicPr>
            <a:picLocks noChangeAspect="1" noChangeArrowheads="1"/>
          </p:cNvPicPr>
          <p:nvPr/>
        </p:nvPicPr>
        <p:blipFill>
          <a:blip r:embed="rId6" cstate="print"/>
          <a:stretch>
            <a:fillRect/>
          </a:stretch>
        </p:blipFill>
        <p:spPr bwMode="auto">
          <a:xfrm>
            <a:off x="7315200" y="3614928"/>
            <a:ext cx="2743200" cy="1837944"/>
          </a:xfrm>
          <a:prstGeom prst="rect">
            <a:avLst/>
          </a:prstGeom>
          <a:noFill/>
        </p:spPr>
      </p:pic>
      <p:pic>
        <p:nvPicPr>
          <p:cNvPr id="9" name="Picture 3" descr="\\S1\uinc\$Common\jclardy\City of Pooler\Pooler Residential\Savannah Quarters\savannah-quarters.jpg"/>
          <p:cNvPicPr>
            <a:picLocks noChangeAspect="1" noChangeArrowheads="1"/>
          </p:cNvPicPr>
          <p:nvPr/>
        </p:nvPicPr>
        <p:blipFill>
          <a:blip r:embed="rId7" cstate="print"/>
          <a:stretch>
            <a:fillRect/>
          </a:stretch>
        </p:blipFill>
        <p:spPr bwMode="auto">
          <a:xfrm>
            <a:off x="2057400" y="3912890"/>
            <a:ext cx="5181600" cy="2030713"/>
          </a:xfrm>
          <a:prstGeom prst="rect">
            <a:avLst/>
          </a:prstGeom>
          <a:noFill/>
        </p:spPr>
      </p:pic>
    </p:spTree>
    <p:extLst>
      <p:ext uri="{BB962C8B-B14F-4D97-AF65-F5344CB8AC3E}">
        <p14:creationId xmlns:p14="http://schemas.microsoft.com/office/powerpoint/2010/main" val="3511736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38966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669E106B37C74E8C05B2BD500D35BA" ma:contentTypeVersion="12" ma:contentTypeDescription="Create a new document." ma:contentTypeScope="" ma:versionID="c360c1fba563593936bdebbf0b6e4b37">
  <xsd:schema xmlns:xsd="http://www.w3.org/2001/XMLSchema" xmlns:xs="http://www.w3.org/2001/XMLSchema" xmlns:p="http://schemas.microsoft.com/office/2006/metadata/properties" xmlns:ns2="431100d4-4470-42c1-96bc-46686c1829ae" targetNamespace="http://schemas.microsoft.com/office/2006/metadata/properties" ma:root="true" ma:fieldsID="b4537fd2a3905367fa9d1b710d3dec7f" ns2:_="">
    <xsd:import namespace="431100d4-4470-42c1-96bc-46686c182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00d4-4470-42c1-96bc-46686c1829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15F827-049D-4F0C-AB77-45C25E3505CC}"/>
</file>

<file path=customXml/itemProps2.xml><?xml version="1.0" encoding="utf-8"?>
<ds:datastoreItem xmlns:ds="http://schemas.openxmlformats.org/officeDocument/2006/customXml" ds:itemID="{F68965F3-DD82-4E7A-9AC7-5616D28BA5E2}"/>
</file>

<file path=customXml/itemProps3.xml><?xml version="1.0" encoding="utf-8"?>
<ds:datastoreItem xmlns:ds="http://schemas.openxmlformats.org/officeDocument/2006/customXml" ds:itemID="{D321E4FD-1234-40BB-BD01-98775E32365D}"/>
</file>

<file path=docProps/app.xml><?xml version="1.0" encoding="utf-8"?>
<Properties xmlns="http://schemas.openxmlformats.org/officeDocument/2006/extended-properties" xmlns:vt="http://schemas.openxmlformats.org/officeDocument/2006/docPropsVTypes">
  <TotalTime>1</TotalTime>
  <Words>336</Words>
  <Application>Microsoft Office PowerPoint</Application>
  <PresentationFormat>Widescreen</PresentationFormat>
  <Paragraphs>77</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Garamond</vt:lpstr>
      <vt:lpstr>Office Theme</vt:lpstr>
      <vt:lpstr>Water Conservation/ Reuse Water</vt:lpstr>
      <vt:lpstr>Wastewater Management</vt:lpstr>
      <vt:lpstr>Wastewater Management</vt:lpstr>
      <vt:lpstr>Reclaimed Water Use</vt:lpstr>
      <vt:lpstr>Reclaimed Water Use</vt:lpstr>
      <vt:lpstr>Reclaimed Water Use</vt:lpstr>
      <vt:lpstr>Reclaimed Water Use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Conservation/ Reuse Water</dc:title>
  <dc:creator>Malorie Boyd</dc:creator>
  <cp:lastModifiedBy>Malorie Boyd</cp:lastModifiedBy>
  <cp:revision>1</cp:revision>
  <dcterms:created xsi:type="dcterms:W3CDTF">2016-09-12T15:35:53Z</dcterms:created>
  <dcterms:modified xsi:type="dcterms:W3CDTF">2016-09-12T15:37:11Z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0x0101000A669E106B37C74E8C05B2BD500D35BA</vt:lpwstr>
  </property>
</Properties>
</file>