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9" r:id="rId4"/>
  </p:sldMasterIdLst>
  <p:notesMasterIdLst>
    <p:notesMasterId r:id="rId117"/>
  </p:notesMasterIdLst>
  <p:handoutMasterIdLst>
    <p:handoutMasterId r:id="rId118"/>
  </p:handoutMasterIdLst>
  <p:sldIdLst>
    <p:sldId id="467" r:id="rId5"/>
    <p:sldId id="498" r:id="rId6"/>
    <p:sldId id="499" r:id="rId7"/>
    <p:sldId id="468" r:id="rId8"/>
    <p:sldId id="469" r:id="rId9"/>
    <p:sldId id="470" r:id="rId10"/>
    <p:sldId id="471" r:id="rId11"/>
    <p:sldId id="472" r:id="rId12"/>
    <p:sldId id="473" r:id="rId13"/>
    <p:sldId id="474" r:id="rId14"/>
    <p:sldId id="475" r:id="rId15"/>
    <p:sldId id="476" r:id="rId16"/>
    <p:sldId id="477" r:id="rId17"/>
    <p:sldId id="478" r:id="rId18"/>
    <p:sldId id="479" r:id="rId19"/>
    <p:sldId id="480" r:id="rId20"/>
    <p:sldId id="481" r:id="rId21"/>
    <p:sldId id="482" r:id="rId22"/>
    <p:sldId id="483" r:id="rId23"/>
    <p:sldId id="484" r:id="rId24"/>
    <p:sldId id="485" r:id="rId25"/>
    <p:sldId id="486" r:id="rId26"/>
    <p:sldId id="487" r:id="rId27"/>
    <p:sldId id="488" r:id="rId28"/>
    <p:sldId id="489" r:id="rId29"/>
    <p:sldId id="490" r:id="rId30"/>
    <p:sldId id="491" r:id="rId31"/>
    <p:sldId id="492" r:id="rId32"/>
    <p:sldId id="493" r:id="rId33"/>
    <p:sldId id="494" r:id="rId34"/>
    <p:sldId id="495" r:id="rId35"/>
    <p:sldId id="496" r:id="rId36"/>
    <p:sldId id="497" r:id="rId37"/>
    <p:sldId id="316" r:id="rId38"/>
    <p:sldId id="453" r:id="rId39"/>
    <p:sldId id="424" r:id="rId40"/>
    <p:sldId id="426" r:id="rId41"/>
    <p:sldId id="427" r:id="rId42"/>
    <p:sldId id="422" r:id="rId43"/>
    <p:sldId id="324" r:id="rId44"/>
    <p:sldId id="325" r:id="rId45"/>
    <p:sldId id="326" r:id="rId46"/>
    <p:sldId id="327" r:id="rId47"/>
    <p:sldId id="328" r:id="rId48"/>
    <p:sldId id="329" r:id="rId49"/>
    <p:sldId id="330" r:id="rId50"/>
    <p:sldId id="331" r:id="rId51"/>
    <p:sldId id="332" r:id="rId52"/>
    <p:sldId id="432" r:id="rId53"/>
    <p:sldId id="433" r:id="rId54"/>
    <p:sldId id="335" r:id="rId55"/>
    <p:sldId id="336" r:id="rId56"/>
    <p:sldId id="337" r:id="rId57"/>
    <p:sldId id="338" r:id="rId58"/>
    <p:sldId id="339" r:id="rId59"/>
    <p:sldId id="340" r:id="rId60"/>
    <p:sldId id="341" r:id="rId61"/>
    <p:sldId id="342" r:id="rId62"/>
    <p:sldId id="343" r:id="rId63"/>
    <p:sldId id="350" r:id="rId64"/>
    <p:sldId id="351" r:id="rId65"/>
    <p:sldId id="352" r:id="rId66"/>
    <p:sldId id="353" r:id="rId67"/>
    <p:sldId id="354" r:id="rId68"/>
    <p:sldId id="355" r:id="rId69"/>
    <p:sldId id="357" r:id="rId70"/>
    <p:sldId id="358" r:id="rId71"/>
    <p:sldId id="359" r:id="rId72"/>
    <p:sldId id="360" r:id="rId73"/>
    <p:sldId id="361" r:id="rId74"/>
    <p:sldId id="454" r:id="rId75"/>
    <p:sldId id="362" r:id="rId76"/>
    <p:sldId id="363" r:id="rId77"/>
    <p:sldId id="434" r:id="rId78"/>
    <p:sldId id="462" r:id="rId79"/>
    <p:sldId id="465" r:id="rId80"/>
    <p:sldId id="463" r:id="rId81"/>
    <p:sldId id="365" r:id="rId82"/>
    <p:sldId id="423" r:id="rId83"/>
    <p:sldId id="367" r:id="rId84"/>
    <p:sldId id="372" r:id="rId85"/>
    <p:sldId id="456" r:id="rId86"/>
    <p:sldId id="457" r:id="rId87"/>
    <p:sldId id="460" r:id="rId88"/>
    <p:sldId id="501" r:id="rId89"/>
    <p:sldId id="416" r:id="rId90"/>
    <p:sldId id="458" r:id="rId91"/>
    <p:sldId id="502" r:id="rId92"/>
    <p:sldId id="459" r:id="rId93"/>
    <p:sldId id="455" r:id="rId94"/>
    <p:sldId id="401" r:id="rId95"/>
    <p:sldId id="448" r:id="rId96"/>
    <p:sldId id="379" r:id="rId97"/>
    <p:sldId id="380" r:id="rId98"/>
    <p:sldId id="381" r:id="rId99"/>
    <p:sldId id="382" r:id="rId100"/>
    <p:sldId id="438" r:id="rId101"/>
    <p:sldId id="439" r:id="rId102"/>
    <p:sldId id="440" r:id="rId103"/>
    <p:sldId id="441" r:id="rId104"/>
    <p:sldId id="442" r:id="rId105"/>
    <p:sldId id="414" r:id="rId106"/>
    <p:sldId id="407" r:id="rId107"/>
    <p:sldId id="447" r:id="rId108"/>
    <p:sldId id="443" r:id="rId109"/>
    <p:sldId id="466" r:id="rId110"/>
    <p:sldId id="409" r:id="rId111"/>
    <p:sldId id="410" r:id="rId112"/>
    <p:sldId id="411" r:id="rId113"/>
    <p:sldId id="412" r:id="rId114"/>
    <p:sldId id="397" r:id="rId115"/>
    <p:sldId id="310" r:id="rId116"/>
  </p:sldIdLst>
  <p:sldSz cx="9144000" cy="6858000" type="screen4x3"/>
  <p:notesSz cx="7010400" cy="9296400"/>
  <p:custDataLst>
    <p:tags r:id="rId1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44" userDrawn="1">
          <p15:clr>
            <a:srgbClr val="A4A3A4"/>
          </p15:clr>
        </p15:guide>
        <p15:guide id="5" pos="57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928">
          <p15:clr>
            <a:srgbClr val="A4A3A4"/>
          </p15:clr>
        </p15:guide>
        <p15:guide id="4"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1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7967"/>
    <a:srgbClr val="F2F8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71" autoAdjust="0"/>
    <p:restoredTop sz="94434" autoAdjust="0"/>
  </p:normalViewPr>
  <p:slideViewPr>
    <p:cSldViewPr>
      <p:cViewPr varScale="1">
        <p:scale>
          <a:sx n="109" d="100"/>
          <a:sy n="109" d="100"/>
        </p:scale>
        <p:origin x="1626" y="102"/>
      </p:cViewPr>
      <p:guideLst>
        <p:guide orient="horz" pos="3744"/>
        <p:guide pos="5760"/>
      </p:guideLst>
    </p:cSldViewPr>
  </p:slideViewPr>
  <p:outlineViewPr>
    <p:cViewPr>
      <p:scale>
        <a:sx n="33" d="100"/>
        <a:sy n="33" d="100"/>
      </p:scale>
      <p:origin x="0" y="-104016"/>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91" d="100"/>
          <a:sy n="91" d="100"/>
        </p:scale>
        <p:origin x="3708" y="78"/>
      </p:cViewPr>
      <p:guideLst>
        <p:guide orient="horz" pos="2880"/>
        <p:guide pos="2160"/>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notesMaster" Target="notesMasters/notesMaster1.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13" Type="http://schemas.openxmlformats.org/officeDocument/2006/relationships/slide" Target="slides/slide109.xml"/><Relationship Id="rId11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slide" Target="slides/slide112.xml"/><Relationship Id="rId124"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tags" Target="tags/tag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1659ACC-BB8B-40BD-9C3D-7515A99833BA}" type="datetimeFigureOut">
              <a:rPr lang="en-US"/>
              <a:pPr/>
              <a:t>3/1/2018</a:t>
            </a:fld>
            <a:endParaRPr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E02B09C-4EB4-4858-8C5D-928515EB5FA1}" type="slidenum">
              <a:rPr/>
              <a:pPr/>
              <a:t>‹#›</a:t>
            </a:fld>
            <a:endParaRPr dirty="0"/>
          </a:p>
        </p:txBody>
      </p:sp>
    </p:spTree>
    <p:extLst>
      <p:ext uri="{BB962C8B-B14F-4D97-AF65-F5344CB8AC3E}">
        <p14:creationId xmlns:p14="http://schemas.microsoft.com/office/powerpoint/2010/main" val="25814700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CAB3F5D-6129-4745-AD27-E1F8E3F0C4BE}" type="datetimeFigureOut">
              <a:rPr lang="en-US"/>
              <a:pPr/>
              <a:t>3/1/2018</a:t>
            </a:fld>
            <a:endParaRPr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C640D2E-0C1A-4418-8763-9BB732EB1D20}" type="slidenum">
              <a:rPr/>
              <a:pPr/>
              <a:t>‹#›</a:t>
            </a:fld>
            <a:endParaRPr dirty="0"/>
          </a:p>
        </p:txBody>
      </p:sp>
    </p:spTree>
    <p:extLst>
      <p:ext uri="{BB962C8B-B14F-4D97-AF65-F5344CB8AC3E}">
        <p14:creationId xmlns:p14="http://schemas.microsoft.com/office/powerpoint/2010/main" val="3186368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640D2E-0C1A-4418-8763-9BB732EB1D20}" type="slidenum">
              <a:rPr lang="en-US" smtClean="0"/>
              <a:pPr/>
              <a:t>34</a:t>
            </a:fld>
            <a:endParaRPr lang="en-US" dirty="0"/>
          </a:p>
        </p:txBody>
      </p:sp>
    </p:spTree>
    <p:extLst>
      <p:ext uri="{BB962C8B-B14F-4D97-AF65-F5344CB8AC3E}">
        <p14:creationId xmlns:p14="http://schemas.microsoft.com/office/powerpoint/2010/main" val="968975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640D2E-0C1A-4418-8763-9BB732EB1D20}" type="slidenum">
              <a:rPr lang="en-US" smtClean="0"/>
              <a:pPr/>
              <a:t>44</a:t>
            </a:fld>
            <a:endParaRPr lang="en-US" dirty="0"/>
          </a:p>
        </p:txBody>
      </p:sp>
    </p:spTree>
    <p:extLst>
      <p:ext uri="{BB962C8B-B14F-4D97-AF65-F5344CB8AC3E}">
        <p14:creationId xmlns:p14="http://schemas.microsoft.com/office/powerpoint/2010/main" val="4031948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640D2E-0C1A-4418-8763-9BB732EB1D20}" type="slidenum">
              <a:rPr lang="en-US" smtClean="0"/>
              <a:pPr/>
              <a:t>90</a:t>
            </a:fld>
            <a:endParaRPr lang="en-US" dirty="0"/>
          </a:p>
        </p:txBody>
      </p:sp>
    </p:spTree>
    <p:extLst>
      <p:ext uri="{BB962C8B-B14F-4D97-AF65-F5344CB8AC3E}">
        <p14:creationId xmlns:p14="http://schemas.microsoft.com/office/powerpoint/2010/main" val="16365874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640D2E-0C1A-4418-8763-9BB732EB1D20}" type="slidenum">
              <a:rPr lang="en-US" smtClean="0"/>
              <a:pPr/>
              <a:t>104</a:t>
            </a:fld>
            <a:endParaRPr lang="en-US" dirty="0"/>
          </a:p>
        </p:txBody>
      </p:sp>
    </p:spTree>
    <p:extLst>
      <p:ext uri="{BB962C8B-B14F-4D97-AF65-F5344CB8AC3E}">
        <p14:creationId xmlns:p14="http://schemas.microsoft.com/office/powerpoint/2010/main" val="40110313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2"/>
      </p:bgRef>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38875" y="5162550"/>
            <a:ext cx="2828925" cy="781050"/>
          </a:xfrm>
          <a:prstGeom prst="rect">
            <a:avLst/>
          </a:prstGeom>
        </p:spPr>
      </p:pic>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a:xfrm>
            <a:off x="66865" y="6044184"/>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000" dirty="0"/>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Title 7"/>
          <p:cNvSpPr>
            <a:spLocks noGrp="1"/>
          </p:cNvSpPr>
          <p:nvPr>
            <p:ph type="ctrTitle" hasCustomPrompt="1"/>
          </p:nvPr>
        </p:nvSpPr>
        <p:spPr>
          <a:xfrm>
            <a:off x="1370766" y="1676400"/>
            <a:ext cx="6477000" cy="1828800"/>
          </a:xfrm>
        </p:spPr>
        <p:txBody>
          <a:bodyPr anchor="ctr"/>
          <a:lstStyle>
            <a:lvl1pPr algn="ctr">
              <a:defRPr cap="none" baseline="0"/>
            </a:lvl1pPr>
          </a:lstStyle>
          <a:p>
            <a:r>
              <a:rPr kumimoji="0" lang="en-US" dirty="0" smtClean="0"/>
              <a:t>Click To Add Title</a:t>
            </a:r>
            <a:endParaRPr kumimoji="0" lang="en-US" dirty="0"/>
          </a:p>
        </p:txBody>
      </p:sp>
      <p:sp>
        <p:nvSpPr>
          <p:cNvPr id="9" name="Subtitle 8"/>
          <p:cNvSpPr>
            <a:spLocks noGrp="1"/>
          </p:cNvSpPr>
          <p:nvPr>
            <p:ph type="subTitle" idx="1" hasCustomPrompt="1"/>
          </p:nvPr>
        </p:nvSpPr>
        <p:spPr>
          <a:xfrm>
            <a:off x="2362200" y="6050037"/>
            <a:ext cx="6705600" cy="685800"/>
          </a:xfrm>
        </p:spPr>
        <p:txBody>
          <a:bodyPr anchor="ctr">
            <a:normAutofit/>
          </a:bodyPr>
          <a:lstStyle>
            <a:lvl1pPr marL="0" indent="0" algn="l">
              <a:buNone/>
              <a:defRPr sz="2600" baseline="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add speaker name &amp; title</a:t>
            </a:r>
            <a:endParaRPr kumimoji="0" lang="en-US" dirty="0"/>
          </a:p>
        </p:txBody>
      </p:sp>
      <p:sp>
        <p:nvSpPr>
          <p:cNvPr id="3" name="Text Placeholder 2"/>
          <p:cNvSpPr>
            <a:spLocks noGrp="1"/>
          </p:cNvSpPr>
          <p:nvPr>
            <p:ph type="body" sz="quarter" idx="10" hasCustomPrompt="1"/>
          </p:nvPr>
        </p:nvSpPr>
        <p:spPr>
          <a:xfrm>
            <a:off x="66865" y="6043614"/>
            <a:ext cx="2249424" cy="714375"/>
          </a:xfrm>
        </p:spPr>
        <p:txBody>
          <a:bodyPr anchor="ctr">
            <a:normAutofit/>
          </a:bodyPr>
          <a:lstStyle>
            <a:lvl1pPr>
              <a:defRPr sz="2000">
                <a:solidFill>
                  <a:schemeClr val="tx1"/>
                </a:solidFill>
              </a:defRPr>
            </a:lvl1pPr>
          </a:lstStyle>
          <a:p>
            <a:pPr lvl="0"/>
            <a:r>
              <a:rPr lang="en-US" dirty="0" smtClean="0"/>
              <a:t>Click to add date</a:t>
            </a:r>
            <a:endParaRPr lang="en-US" dirty="0"/>
          </a:p>
        </p:txBody>
      </p:sp>
    </p:spTree>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extLst mod="1">
    <p:ext uri="{DCECCB84-F9BA-43D5-87BE-67443E8EF086}">
      <p15:sldGuideLst xmlns:p15="http://schemas.microsoft.com/office/powerpoint/2012/main">
        <p15:guide id="1" orient="horz" pos="3744" userDrawn="1">
          <p15:clr>
            <a:srgbClr val="FBAE40"/>
          </p15:clr>
        </p15:guide>
        <p15:guide id="2" pos="5509"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lvl1pPr>
              <a:defRPr baseline="0"/>
            </a:lvl1pPr>
          </a:lstStyle>
          <a:p>
            <a:r>
              <a:rPr kumimoji="0" lang="en-US" dirty="0" smtClean="0"/>
              <a:t>Click to edit Master title style</a:t>
            </a:r>
            <a:endParaRPr kumimoji="0" lang="en-US" dirty="0"/>
          </a:p>
        </p:txBody>
      </p:sp>
      <p:sp>
        <p:nvSpPr>
          <p:cNvPr id="4" name="Date Placeholder 3"/>
          <p:cNvSpPr>
            <a:spLocks noGrp="1"/>
          </p:cNvSpPr>
          <p:nvPr>
            <p:ph type="dt" sz="half" idx="10"/>
          </p:nvPr>
        </p:nvSpPr>
        <p:spPr/>
        <p:txBody>
          <a:bodyPr/>
          <a:lstStyle/>
          <a:p>
            <a:fld id="{24ABB9F7-FE8F-4CB7-B90F-B7A115B006F6}" type="datetimeFigureOut">
              <a:rPr lang="en-US" smtClean="0"/>
              <a:pPr/>
              <a:t>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Content Placeholder 7"/>
          <p:cNvSpPr>
            <a:spLocks noGrp="1"/>
          </p:cNvSpPr>
          <p:nvPr>
            <p:ph sz="quarter" idx="1"/>
          </p:nvPr>
        </p:nvSpPr>
        <p:spPr>
          <a:xfrm>
            <a:off x="612648" y="1600200"/>
            <a:ext cx="8153400" cy="4495800"/>
          </a:xfrm>
        </p:spPr>
        <p:txBody>
          <a:bodyPr/>
          <a:lstStyle>
            <a:lvl1pPr marL="320040" indent="-320040">
              <a:lnSpc>
                <a:spcPct val="114000"/>
              </a:lnSpc>
              <a:spcBef>
                <a:spcPts val="700"/>
              </a:spcBef>
              <a:buSzPct val="70000"/>
              <a:buFont typeface="Wingdings" panose="05000000000000000000" pitchFamily="2" charset="2"/>
              <a:buChar char=""/>
              <a:defRPr/>
            </a:lvl1pPr>
            <a:lvl2pPr marL="640080" indent="-274320">
              <a:buFont typeface="Wingdings" panose="05000000000000000000" pitchFamily="2" charset="2"/>
              <a:buChar char="q"/>
              <a:defRPr/>
            </a:lvl2pPr>
            <a:lvl3pPr>
              <a:defRPr/>
            </a:lvl3pPr>
            <a:lvl4pPr>
              <a:defRPr/>
            </a:lvl4pPr>
            <a:lvl5pPr>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p:txBody>
      </p:sp>
    </p:spTree>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1"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lvl1pPr marL="320040" indent="-320040">
              <a:buSzPct val="70000"/>
              <a:buFont typeface="Wingdings" panose="05000000000000000000" pitchFamily="2" charset="2"/>
              <a:buChar char=""/>
              <a:defRPr/>
            </a:lvl1pPr>
            <a:lvl2pPr marL="640080" indent="-274320">
              <a:buFont typeface="Wingdings" panose="05000000000000000000" pitchFamily="2" charset="2"/>
              <a:buChar char="q"/>
              <a:defRPr/>
            </a:lvl2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p:txBody>
      </p:sp>
      <p:sp>
        <p:nvSpPr>
          <p:cNvPr id="11" name="Content Placeholder 10"/>
          <p:cNvSpPr>
            <a:spLocks noGrp="1"/>
          </p:cNvSpPr>
          <p:nvPr>
            <p:ph sz="quarter" idx="2"/>
          </p:nvPr>
        </p:nvSpPr>
        <p:spPr>
          <a:xfrm>
            <a:off x="4844902" y="1589567"/>
            <a:ext cx="3886200" cy="4572000"/>
          </a:xfrm>
        </p:spPr>
        <p:txBody>
          <a:bodyPr/>
          <a:lstStyle>
            <a:lvl1pPr marL="320040" indent="-320040">
              <a:buSzPct val="70000"/>
              <a:buFont typeface="Wingdings" panose="05000000000000000000" pitchFamily="2" charset="2"/>
              <a:buChar char=""/>
              <a:defRPr/>
            </a:lvl1pPr>
            <a:lvl2pPr marL="625475" indent="-260350">
              <a:buFont typeface="Wingdings" panose="05000000000000000000" pitchFamily="2" charset="2"/>
              <a:buChar char="q"/>
              <a:defRPr/>
            </a:lvl2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p:txBody>
      </p:sp>
      <p:sp>
        <p:nvSpPr>
          <p:cNvPr id="8" name="Date Placeholder 7"/>
          <p:cNvSpPr>
            <a:spLocks noGrp="1"/>
          </p:cNvSpPr>
          <p:nvPr>
            <p:ph type="dt" sz="half" idx="15"/>
          </p:nvPr>
        </p:nvSpPr>
        <p:spPr/>
        <p:txBody>
          <a:bodyPr rtlCol="0"/>
          <a:lstStyle/>
          <a:p>
            <a:fld id="{F12952B5-7A2F-4CC8-B7CE-9234E21C2837}" type="datetime1">
              <a:rPr lang="en-US" smtClean="0"/>
              <a:pPr/>
              <a:t>3/1/2018</a:t>
            </a:fld>
            <a:endParaRPr lang="en-US" dirty="0"/>
          </a:p>
        </p:txBody>
      </p:sp>
      <p:sp>
        <p:nvSpPr>
          <p:cNvPr id="12" name="Footer Placeholder 11"/>
          <p:cNvSpPr>
            <a:spLocks noGrp="1"/>
          </p:cNvSpPr>
          <p:nvPr>
            <p:ph type="ftr" sz="quarter" idx="17"/>
          </p:nvPr>
        </p:nvSpPr>
        <p:spPr/>
        <p:txBody>
          <a:bodyPr rtlCol="0"/>
          <a:lstStyle/>
          <a:p>
            <a:endParaRPr lang="en-US" dirty="0"/>
          </a:p>
        </p:txBody>
      </p:sp>
    </p:spTree>
  </p:cSld>
  <p:clrMapOvr>
    <a:masterClrMapping/>
  </p:clrMapOvr>
  <p:transition spd="med">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101A9C7-C274-4F50-89C9-83BDB06EDB81}" type="datetime1">
              <a:rPr lang="en-US" smtClean="0"/>
              <a:pPr/>
              <a:t>3/1/2018</a:t>
            </a:fld>
            <a:endParaRPr lang="en-US" dirty="0"/>
          </a:p>
        </p:txBody>
      </p:sp>
      <p:sp>
        <p:nvSpPr>
          <p:cNvPr id="4" name="Footer Placeholder 3"/>
          <p:cNvSpPr>
            <a:spLocks noGrp="1"/>
          </p:cNvSpPr>
          <p:nvPr>
            <p:ph type="ftr" sz="quarter" idx="11"/>
          </p:nvPr>
        </p:nvSpPr>
        <p:spPr/>
        <p:txBody>
          <a:bodyPr/>
          <a:lstStyle/>
          <a:p>
            <a:endParaRPr lang="en-US" dirty="0"/>
          </a:p>
        </p:txBody>
      </p:sp>
    </p:spTree>
  </p:cSld>
  <p:clrMapOvr>
    <a:masterClrMapping/>
  </p:clrMapOvr>
  <p:transition spd="med">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B67DBB-F8DB-48F4-997A-49FAD7ECC765}" type="datetime1">
              <a:rPr lang="en-US" smtClean="0"/>
              <a:pPr/>
              <a:t>3/1/2018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0" y="6248400"/>
            <a:ext cx="533400" cy="381000"/>
          </a:xfrm>
          <a:prstGeom prst="rect">
            <a:avLst/>
          </a:prstGeom>
        </p:spPr>
        <p:txBody>
          <a:bodyPr/>
          <a:lstStyle>
            <a:lvl1pPr>
              <a:defRPr>
                <a:solidFill>
                  <a:schemeClr val="tx2"/>
                </a:solidFill>
              </a:defRPr>
            </a:lvl1pPr>
          </a:lstStyle>
          <a:p>
            <a:fld id="{6BBE7942-5B1B-4E74-B3CD-25BF9B0ABE25}" type="slidenum">
              <a:rPr lang="en-US" smtClean="0"/>
              <a:pPr/>
              <a:t>‹#›</a:t>
            </a:fld>
            <a:endParaRPr lang="en-US" dirty="0"/>
          </a:p>
        </p:txBody>
      </p:sp>
      <p:pic>
        <p:nvPicPr>
          <p:cNvPr id="8" name="Picture 7"/>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609600" y="1905000"/>
            <a:ext cx="7645400" cy="1955800"/>
          </a:xfrm>
          <a:prstGeom prst="rect">
            <a:avLst/>
          </a:prstGeom>
        </p:spPr>
      </p:pic>
    </p:spTree>
  </p:cSld>
  <p:clrMapOvr>
    <a:masterClrMapping/>
  </p:clrMapOvr>
  <p:transition spd="med">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BF13884F-698C-4153-AB67-9A0F214F106F}" type="datetimeFigureOut">
              <a:rPr lang="en-US" smtClean="0"/>
              <a:pPr/>
              <a:t>3/1/2018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0" y="1272222"/>
            <a:ext cx="533400" cy="244476"/>
          </a:xfrm>
          <a:prstGeom prst="rect">
            <a:avLst/>
          </a:prstGeom>
        </p:spPr>
        <p:txBody>
          <a:bodyPr/>
          <a:lstStyle>
            <a:lvl1pPr>
              <a:defRPr>
                <a:solidFill>
                  <a:srgbClr val="FFFFFF"/>
                </a:solidFill>
              </a:defRPr>
            </a:lvl1pPr>
          </a:lstStyle>
          <a:p>
            <a:fld id="{3B7FEA86-1680-48AE-B31F-3E3431F3A323}" type="slidenum">
              <a:rPr lang="en-US" smtClean="0"/>
              <a:pPr/>
              <a:t>‹#›</a:t>
            </a:fld>
            <a:endParaRPr lang="en-US"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lvl1pPr marL="320040" indent="-320040">
              <a:buSzPct val="70000"/>
              <a:buFont typeface="Wingdings" panose="05000000000000000000" pitchFamily="2" charset="2"/>
              <a:buChar char=""/>
              <a:defRPr/>
            </a:lvl1pPr>
            <a:lvl2pPr marL="640080" indent="-274320">
              <a:buFont typeface="Wingdings" panose="05000000000000000000" pitchFamily="2" charset="2"/>
              <a:buChar char="q"/>
              <a:defRPr/>
            </a:lvl2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p:txBody>
      </p:sp>
    </p:spTree>
  </p:cSld>
  <p:clrMapOvr>
    <a:masterClrMapping/>
  </p:clrMapOvr>
  <p:transition spd="med">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4" name="Date Placeholder 13"/>
          <p:cNvSpPr>
            <a:spLocks noGrp="1"/>
          </p:cNvSpPr>
          <p:nvPr>
            <p:ph type="dt" sz="half" idx="2"/>
          </p:nvPr>
        </p:nvSpPr>
        <p:spPr>
          <a:xfrm>
            <a:off x="6096000" y="6248402"/>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C101A9C7-C274-4F50-89C9-83BDB06EDB81}" type="datetime1">
              <a:rPr lang="en-US" smtClean="0"/>
              <a:pPr/>
              <a:t>3/1/2018</a:t>
            </a:fld>
            <a:endParaRPr lang="en-US" dirty="0"/>
          </a:p>
        </p:txBody>
      </p:sp>
      <p:sp>
        <p:nvSpPr>
          <p:cNvPr id="3" name="Footer Placeholder 2"/>
          <p:cNvSpPr>
            <a:spLocks noGrp="1"/>
          </p:cNvSpPr>
          <p:nvPr>
            <p:ph type="ftr" sz="quarter" idx="3"/>
          </p:nvPr>
        </p:nvSpPr>
        <p:spPr>
          <a:xfrm>
            <a:off x="609600" y="6248208"/>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5" r:id="rId5"/>
    <p:sldLayoutId id="2147483686" r:id="rId6"/>
    <p:sldLayoutId id="2147483687" r:id="rId7"/>
  </p:sldLayoutIdLst>
  <p:transition spd="med">
    <p:fade/>
  </p:transition>
  <p:timing>
    <p:tnLst>
      <p:par>
        <p:cTn id="1" dur="indefinite" restart="never" nodeType="tmRoot"/>
      </p:par>
    </p:tnLst>
  </p:timing>
  <p:hf sldNum="0" hdr="0" ftr="0" dt="0"/>
  <p:txStyles>
    <p:titleStyle>
      <a:lvl1pPr algn="l" rtl="0" eaLnBrk="1" latinLnBrk="0" hangingPunct="1">
        <a:spcBef>
          <a:spcPct val="0"/>
        </a:spcBef>
        <a:buNone/>
        <a:defRPr kumimoji="0" sz="4400" kern="1200" baseline="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baseline="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lang="en-US" sz="2900" kern="1200" baseline="0" dirty="0" smtClean="0">
          <a:solidFill>
            <a:schemeClr val="tx2"/>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2"/>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2"/>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2"/>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hyperlink" Target="mailto:libby.tyre@dca.ga.gov" TargetMode="Externa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hyperlink" Target="http://www.dca.ga.gov/housing/specialneeds/programs/hopwa.asp"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hyperlink" Target="mailto:John.Shereikis@dca.ga.gov" TargetMode="External"/><Relationship Id="rId2" Type="http://schemas.openxmlformats.org/officeDocument/2006/relationships/hyperlink" Target="mailto:Harvinder.makkar@dca.ga.gov" TargetMode="Externa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dca.ga.gov/safe-affordable-housing/homeless-special-needs-housing"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s://dca.ga.gov/safe-affordable-housing/homeless-special-needs-housing/emergency-solutions-grants"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hyperlink" Target="mailto:HSOnline@dca.ga.gov" TargetMode="Externa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143000" y="457200"/>
            <a:ext cx="6629400" cy="4038600"/>
          </a:xfrm>
        </p:spPr>
        <p:txBody>
          <a:bodyPr>
            <a:normAutofit fontScale="90000"/>
          </a:bodyPr>
          <a:lstStyle/>
          <a:p>
            <a:r>
              <a:rPr lang="en-US" u="sng" dirty="0" smtClean="0">
                <a:solidFill>
                  <a:schemeClr val="tx1"/>
                </a:solidFill>
              </a:rPr>
              <a:t>Informational Workshop</a:t>
            </a:r>
            <a:br>
              <a:rPr lang="en-US" u="sng" dirty="0" smtClean="0">
                <a:solidFill>
                  <a:schemeClr val="tx1"/>
                </a:solidFill>
              </a:rPr>
            </a:br>
            <a:r>
              <a:rPr lang="en-US" dirty="0" smtClean="0">
                <a:solidFill>
                  <a:schemeClr val="tx1"/>
                </a:solidFill>
              </a:rPr>
              <a:t/>
            </a:r>
            <a:br>
              <a:rPr lang="en-US" dirty="0" smtClean="0">
                <a:solidFill>
                  <a:schemeClr val="tx1"/>
                </a:solidFill>
              </a:rPr>
            </a:br>
            <a:r>
              <a:rPr lang="en-US" dirty="0" smtClean="0">
                <a:solidFill>
                  <a:schemeClr val="tx1"/>
                </a:solidFill>
              </a:rPr>
              <a:t>2018 </a:t>
            </a:r>
            <a:r>
              <a:rPr lang="en-US" dirty="0">
                <a:solidFill>
                  <a:schemeClr val="tx1"/>
                </a:solidFill>
              </a:rPr>
              <a:t>Emergency Solutions Grants, HOPWA, and S+C Support Services </a:t>
            </a:r>
            <a:r>
              <a:rPr lang="en-US" dirty="0" smtClean="0">
                <a:solidFill>
                  <a:schemeClr val="tx1"/>
                </a:solidFill>
              </a:rPr>
              <a:t>Grants Application Process </a:t>
            </a:r>
            <a:endParaRPr lang="en-US" dirty="0">
              <a:solidFill>
                <a:schemeClr val="tx1"/>
              </a:solidFill>
            </a:endParaRPr>
          </a:p>
        </p:txBody>
      </p:sp>
      <p:sp>
        <p:nvSpPr>
          <p:cNvPr id="3" name="Subtitle 2"/>
          <p:cNvSpPr>
            <a:spLocks noGrp="1"/>
          </p:cNvSpPr>
          <p:nvPr>
            <p:ph type="subTitle" idx="1"/>
          </p:nvPr>
        </p:nvSpPr>
        <p:spPr/>
        <p:txBody>
          <a:bodyPr/>
          <a:lstStyle/>
          <a:p>
            <a:r>
              <a:rPr lang="en-US" dirty="0" smtClean="0"/>
              <a:t>Office of Homeless and Special Needs</a:t>
            </a:r>
            <a:endParaRPr lang="en-US" dirty="0"/>
          </a:p>
        </p:txBody>
      </p:sp>
      <p:sp>
        <p:nvSpPr>
          <p:cNvPr id="7" name="Text Placeholder 6"/>
          <p:cNvSpPr>
            <a:spLocks noGrp="1"/>
          </p:cNvSpPr>
          <p:nvPr>
            <p:ph type="body" sz="quarter" idx="10"/>
          </p:nvPr>
        </p:nvSpPr>
        <p:spPr/>
        <p:txBody>
          <a:bodyPr/>
          <a:lstStyle/>
          <a:p>
            <a:r>
              <a:rPr lang="en-US" dirty="0" smtClean="0"/>
              <a:t>March 2018	</a:t>
            </a:r>
            <a:endParaRPr lang="en-US" dirty="0"/>
          </a:p>
        </p:txBody>
      </p:sp>
    </p:spTree>
    <p:extLst>
      <p:ext uri="{BB962C8B-B14F-4D97-AF65-F5344CB8AC3E}">
        <p14:creationId xmlns:p14="http://schemas.microsoft.com/office/powerpoint/2010/main" val="717952573"/>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Organizational </a:t>
            </a:r>
            <a:r>
              <a:rPr lang="en-US" dirty="0" smtClean="0"/>
              <a:t>Documents Requested</a:t>
            </a:r>
            <a:endParaRPr lang="en-US" dirty="0"/>
          </a:p>
        </p:txBody>
      </p:sp>
      <p:pic>
        <p:nvPicPr>
          <p:cNvPr id="5" name="Content Placeholder 4"/>
          <p:cNvPicPr>
            <a:picLocks noGrp="1" noChangeAspect="1"/>
          </p:cNvPicPr>
          <p:nvPr>
            <p:ph sz="quarter" idx="1"/>
          </p:nvPr>
        </p:nvPicPr>
        <p:blipFill>
          <a:blip r:embed="rId2"/>
          <a:stretch>
            <a:fillRect/>
          </a:stretch>
        </p:blipFill>
        <p:spPr>
          <a:xfrm>
            <a:off x="2269980" y="1600200"/>
            <a:ext cx="4838990" cy="4495800"/>
          </a:xfrm>
          <a:prstGeom prst="rect">
            <a:avLst/>
          </a:prstGeom>
        </p:spPr>
      </p:pic>
    </p:spTree>
    <p:extLst>
      <p:ext uri="{BB962C8B-B14F-4D97-AF65-F5344CB8AC3E}">
        <p14:creationId xmlns:p14="http://schemas.microsoft.com/office/powerpoint/2010/main" val="2794670114"/>
      </p:ext>
    </p:extLst>
  </p:cSld>
  <p:clrMapOvr>
    <a:masterClrMapping/>
  </p:clrMapOvr>
  <p:transition spd="med">
    <p:fade/>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S+C Harm Reduction Case Management</a:t>
            </a:r>
          </a:p>
        </p:txBody>
      </p:sp>
      <p:sp>
        <p:nvSpPr>
          <p:cNvPr id="3" name="Content Placeholder 2"/>
          <p:cNvSpPr>
            <a:spLocks noGrp="1"/>
          </p:cNvSpPr>
          <p:nvPr>
            <p:ph idx="1"/>
          </p:nvPr>
        </p:nvSpPr>
        <p:spPr/>
        <p:txBody>
          <a:bodyPr>
            <a:normAutofit/>
          </a:bodyPr>
          <a:lstStyle/>
          <a:p>
            <a:pPr lvl="0"/>
            <a:r>
              <a:rPr lang="en-US" dirty="0"/>
              <a:t>No new funding for Harm Reduction Case Management this year.</a:t>
            </a:r>
          </a:p>
          <a:p>
            <a:pPr lvl="0"/>
            <a:r>
              <a:rPr lang="en-US" dirty="0"/>
              <a:t>Currently funded grantees will </a:t>
            </a:r>
            <a:r>
              <a:rPr lang="en-US" dirty="0" smtClean="0"/>
              <a:t>receive an </a:t>
            </a:r>
            <a:r>
              <a:rPr lang="en-US" dirty="0"/>
              <a:t>application to complete.</a:t>
            </a:r>
          </a:p>
          <a:p>
            <a:pPr lvl="0"/>
            <a:r>
              <a:rPr lang="en-US" dirty="0" smtClean="0"/>
              <a:t>Watch for more </a:t>
            </a:r>
            <a:r>
              <a:rPr lang="en-US" dirty="0"/>
              <a:t>information </a:t>
            </a:r>
            <a:r>
              <a:rPr lang="en-US" dirty="0" smtClean="0"/>
              <a:t>via email on 3/8/18.</a:t>
            </a:r>
            <a:endParaRPr lang="en-US" dirty="0"/>
          </a:p>
        </p:txBody>
      </p:sp>
    </p:spTree>
    <p:extLst>
      <p:ext uri="{BB962C8B-B14F-4D97-AF65-F5344CB8AC3E}">
        <p14:creationId xmlns:p14="http://schemas.microsoft.com/office/powerpoint/2010/main" val="884185641"/>
      </p:ext>
    </p:extLst>
  </p:cSld>
  <p:clrMapOvr>
    <a:masterClrMapping/>
  </p:clrMapOvr>
  <p:transition spd="med">
    <p:fade/>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Shelter Plus Care</a:t>
            </a:r>
            <a:endParaRPr lang="en-US" dirty="0"/>
          </a:p>
        </p:txBody>
      </p:sp>
      <p:sp>
        <p:nvSpPr>
          <p:cNvPr id="3" name="Content Placeholder 2"/>
          <p:cNvSpPr>
            <a:spLocks noGrp="1"/>
          </p:cNvSpPr>
          <p:nvPr>
            <p:ph idx="1"/>
          </p:nvPr>
        </p:nvSpPr>
        <p:spPr/>
        <p:txBody>
          <a:bodyPr>
            <a:noAutofit/>
          </a:bodyPr>
          <a:lstStyle/>
          <a:p>
            <a:pPr lvl="0"/>
            <a:r>
              <a:rPr lang="en-US" sz="2800" dirty="0"/>
              <a:t>All current S+C sponsors should have received an email </a:t>
            </a:r>
            <a:r>
              <a:rPr lang="en-US" sz="2800" dirty="0" smtClean="0"/>
              <a:t>introducing </a:t>
            </a:r>
            <a:r>
              <a:rPr lang="en-US" sz="2800" dirty="0"/>
              <a:t>the application process.</a:t>
            </a:r>
          </a:p>
          <a:p>
            <a:pPr lvl="0"/>
            <a:r>
              <a:rPr lang="en-US" sz="2800" dirty="0"/>
              <a:t>One webinar will be held </a:t>
            </a:r>
            <a:r>
              <a:rPr lang="en-US" sz="2800" dirty="0" smtClean="0"/>
              <a:t>on Monday, 3/12/18 to </a:t>
            </a:r>
            <a:r>
              <a:rPr lang="en-US" sz="2800" dirty="0"/>
              <a:t>answer questions about this application </a:t>
            </a:r>
            <a:r>
              <a:rPr lang="en-US" sz="2800" dirty="0" smtClean="0"/>
              <a:t>process.</a:t>
            </a:r>
          </a:p>
          <a:p>
            <a:pPr lvl="0"/>
            <a:r>
              <a:rPr lang="en-US" sz="2800" dirty="0" smtClean="0"/>
              <a:t>Details will be emailed to S+C sponsors on 3/8/18.</a:t>
            </a:r>
            <a:endParaRPr lang="en-US" sz="2800" dirty="0"/>
          </a:p>
          <a:p>
            <a:pPr algn="ctr">
              <a:buNone/>
            </a:pPr>
            <a:endParaRPr lang="en-US" sz="2100" dirty="0"/>
          </a:p>
          <a:p>
            <a:pPr algn="ctr">
              <a:buNone/>
            </a:pPr>
            <a:r>
              <a:rPr lang="en-US" sz="2100" dirty="0"/>
              <a:t>Please contact Libby Tyre for further details </a:t>
            </a:r>
          </a:p>
          <a:p>
            <a:pPr algn="ctr">
              <a:buNone/>
            </a:pPr>
            <a:r>
              <a:rPr lang="en-US" sz="2100" dirty="0"/>
              <a:t>at </a:t>
            </a:r>
            <a:r>
              <a:rPr lang="en-US" sz="2100" dirty="0">
                <a:hlinkClick r:id="rId2"/>
              </a:rPr>
              <a:t>libby.tyre@dca.ga.gov</a:t>
            </a:r>
            <a:r>
              <a:rPr lang="en-US" sz="2100" dirty="0"/>
              <a:t> </a:t>
            </a:r>
          </a:p>
        </p:txBody>
      </p:sp>
    </p:spTree>
    <p:extLst>
      <p:ext uri="{BB962C8B-B14F-4D97-AF65-F5344CB8AC3E}">
        <p14:creationId xmlns:p14="http://schemas.microsoft.com/office/powerpoint/2010/main" val="356595701"/>
      </p:ext>
    </p:extLst>
  </p:cSld>
  <p:clrMapOvr>
    <a:masterClrMapping/>
  </p:clrMapOvr>
  <p:transition spd="med">
    <p:fade/>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457200"/>
            <a:ext cx="8153400" cy="990600"/>
          </a:xfrm>
        </p:spPr>
        <p:txBody>
          <a:bodyPr>
            <a:normAutofit fontScale="90000"/>
          </a:bodyPr>
          <a:lstStyle/>
          <a:p>
            <a:r>
              <a:rPr lang="en-US" dirty="0"/>
              <a:t>Housing Opportunities for Persons with AIDS (HOPWA)</a:t>
            </a:r>
            <a:br>
              <a:rPr lang="en-US" dirty="0"/>
            </a:br>
            <a:endParaRPr lang="en-US" dirty="0"/>
          </a:p>
        </p:txBody>
      </p:sp>
      <p:sp>
        <p:nvSpPr>
          <p:cNvPr id="3" name="Content Placeholder 2"/>
          <p:cNvSpPr>
            <a:spLocks noGrp="1"/>
          </p:cNvSpPr>
          <p:nvPr>
            <p:ph sz="quarter" idx="1"/>
          </p:nvPr>
        </p:nvSpPr>
        <p:spPr/>
        <p:txBody>
          <a:bodyPr/>
          <a:lstStyle/>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r>
              <a:rPr lang="en-US" dirty="0" smtClean="0"/>
              <a:t>Application Process</a:t>
            </a:r>
            <a:endParaRPr lang="en-US" dirty="0"/>
          </a:p>
        </p:txBody>
      </p:sp>
    </p:spTree>
    <p:extLst>
      <p:ext uri="{BB962C8B-B14F-4D97-AF65-F5344CB8AC3E}">
        <p14:creationId xmlns:p14="http://schemas.microsoft.com/office/powerpoint/2010/main" val="3657341468"/>
      </p:ext>
    </p:extLst>
  </p:cSld>
  <p:clrMapOvr>
    <a:masterClrMapping/>
  </p:clrMapOvr>
  <p:transition spd="med">
    <p:fade/>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33400" y="66765"/>
            <a:ext cx="8153400" cy="990600"/>
          </a:xfrm>
        </p:spPr>
        <p:txBody>
          <a:bodyPr>
            <a:normAutofit fontScale="90000"/>
          </a:bodyPr>
          <a:lstStyle/>
          <a:p>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r>
              <a:rPr lang="en-US" sz="2500" dirty="0" smtClean="0">
                <a:cs typeface="Times New Roman" pitchFamily="18" charset="0"/>
              </a:rPr>
              <a:t/>
            </a:r>
            <a:br>
              <a:rPr lang="en-US" sz="2500" dirty="0" smtClean="0">
                <a:cs typeface="Times New Roman" pitchFamily="18" charset="0"/>
              </a:rPr>
            </a:br>
            <a:endParaRPr lang="en-US" sz="2500" dirty="0" smtClean="0">
              <a:solidFill>
                <a:schemeClr val="tx1"/>
              </a:solidFill>
              <a:cs typeface="Times New Roman" pitchFamily="18" charset="0"/>
            </a:endParaRPr>
          </a:p>
        </p:txBody>
      </p:sp>
      <p:sp>
        <p:nvSpPr>
          <p:cNvPr id="7" name="Content Placeholder 6"/>
          <p:cNvSpPr>
            <a:spLocks noGrp="1"/>
          </p:cNvSpPr>
          <p:nvPr>
            <p:ph idx="1"/>
          </p:nvPr>
        </p:nvSpPr>
        <p:spPr>
          <a:xfrm>
            <a:off x="612648" y="1600200"/>
            <a:ext cx="8153400" cy="4800600"/>
          </a:xfrm>
        </p:spPr>
        <p:txBody>
          <a:bodyPr>
            <a:normAutofit fontScale="92500"/>
          </a:bodyPr>
          <a:lstStyle/>
          <a:p>
            <a:pPr algn="just"/>
            <a:r>
              <a:rPr lang="en-US" dirty="0" smtClean="0"/>
              <a:t>The Georgia Department of Community Affairs (DCA) seeks proposals from eligible service providers to provide HOPWA assistance to Persons living with HIV/AIDS (PLWHA) and persons in their family.</a:t>
            </a:r>
          </a:p>
          <a:p>
            <a:r>
              <a:rPr lang="en-US" dirty="0" smtClean="0"/>
              <a:t>Approximately $2.5 million dollars will be available.</a:t>
            </a:r>
          </a:p>
          <a:p>
            <a:pPr algn="just"/>
            <a:r>
              <a:rPr lang="en-US" dirty="0" smtClean="0"/>
              <a:t>Funds will be available to provide HOPWA services in 126 counties under DCA HOPWA jurisdiction outside of City of Atlanta and Augusta-Richmond HOPWA jurisdiction.</a:t>
            </a:r>
            <a:endParaRPr lang="en-US" dirty="0"/>
          </a:p>
        </p:txBody>
      </p:sp>
      <p:sp>
        <p:nvSpPr>
          <p:cNvPr id="4099" name="Rectangle 4"/>
          <p:cNvSpPr>
            <a:spLocks noChangeArrowheads="1"/>
          </p:cNvSpPr>
          <p:nvPr/>
        </p:nvSpPr>
        <p:spPr bwMode="auto">
          <a:xfrm>
            <a:off x="0" y="1873250"/>
            <a:ext cx="9144000" cy="0"/>
          </a:xfrm>
          <a:prstGeom prst="rect">
            <a:avLst/>
          </a:prstGeom>
          <a:noFill/>
          <a:ln w="9525">
            <a:noFill/>
            <a:miter lim="800000"/>
            <a:headEnd/>
            <a:tailEnd/>
          </a:ln>
        </p:spPr>
        <p:txBody>
          <a:bodyPr wrap="none" anchor="ctr">
            <a:spAutoFit/>
          </a:bodyPr>
          <a:lstStyle/>
          <a:p>
            <a:pPr eaLnBrk="1" hangingPunct="1"/>
            <a:endParaRPr lang="en-US" dirty="0">
              <a:latin typeface="Arial" charset="0"/>
            </a:endParaRPr>
          </a:p>
        </p:txBody>
      </p:sp>
      <p:sp>
        <p:nvSpPr>
          <p:cNvPr id="4100" name="Rectangle 199"/>
          <p:cNvSpPr>
            <a:spLocks noChangeArrowheads="1"/>
          </p:cNvSpPr>
          <p:nvPr/>
        </p:nvSpPr>
        <p:spPr bwMode="auto">
          <a:xfrm>
            <a:off x="0" y="4252913"/>
            <a:ext cx="9144000" cy="0"/>
          </a:xfrm>
          <a:prstGeom prst="rect">
            <a:avLst/>
          </a:prstGeom>
          <a:noFill/>
          <a:ln w="9525">
            <a:noFill/>
            <a:miter lim="800000"/>
            <a:headEnd/>
            <a:tailEnd/>
          </a:ln>
        </p:spPr>
        <p:txBody>
          <a:bodyPr wrap="none" anchor="ctr">
            <a:spAutoFit/>
          </a:bodyPr>
          <a:lstStyle/>
          <a:p>
            <a:pPr eaLnBrk="1" hangingPunct="1"/>
            <a:endParaRPr lang="en-US" dirty="0">
              <a:latin typeface="Arial" charset="0"/>
            </a:endParaRPr>
          </a:p>
        </p:txBody>
      </p:sp>
      <p:sp>
        <p:nvSpPr>
          <p:cNvPr id="4102" name="Rectangle 240"/>
          <p:cNvSpPr>
            <a:spLocks noChangeArrowheads="1"/>
          </p:cNvSpPr>
          <p:nvPr/>
        </p:nvSpPr>
        <p:spPr bwMode="auto">
          <a:xfrm>
            <a:off x="803148" y="98241"/>
            <a:ext cx="7772400" cy="1200329"/>
          </a:xfrm>
          <a:prstGeom prst="rect">
            <a:avLst/>
          </a:prstGeom>
          <a:noFill/>
          <a:ln w="9525">
            <a:noFill/>
            <a:miter lim="800000"/>
            <a:headEnd/>
            <a:tailEnd/>
          </a:ln>
        </p:spPr>
        <p:txBody>
          <a:bodyPr wrap="square">
            <a:spAutoFit/>
          </a:bodyPr>
          <a:lstStyle/>
          <a:p>
            <a:r>
              <a:rPr lang="en-US" sz="3600" dirty="0" smtClean="0">
                <a:solidFill>
                  <a:schemeClr val="tx2"/>
                </a:solidFill>
              </a:rPr>
              <a:t>Housing Opportunities for Persons with AIDS (HOPWA)</a:t>
            </a:r>
            <a:endParaRPr lang="en-US" sz="3600" dirty="0">
              <a:solidFill>
                <a:schemeClr val="tx2"/>
              </a:solidFill>
            </a:endParaRPr>
          </a:p>
        </p:txBody>
      </p:sp>
    </p:spTree>
    <p:extLst>
      <p:ext uri="{BB962C8B-B14F-4D97-AF65-F5344CB8AC3E}">
        <p14:creationId xmlns:p14="http://schemas.microsoft.com/office/powerpoint/2010/main" val="2159245894"/>
      </p:ext>
    </p:extLst>
  </p:cSld>
  <p:clrMapOvr>
    <a:masterClrMapping/>
  </p:clrMapOvr>
  <p:transition spd="med">
    <p:fade/>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DCA HOPWA Service Areas</a:t>
            </a:r>
            <a:endParaRPr lang="en-US" dirty="0"/>
          </a:p>
        </p:txBody>
      </p:sp>
      <p:pic>
        <p:nvPicPr>
          <p:cNvPr id="5" name="Content Placeholder 4"/>
          <p:cNvPicPr>
            <a:picLocks noGrp="1" noChangeAspect="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a:off x="2952461" y="1600200"/>
            <a:ext cx="3474027" cy="4495800"/>
          </a:xfrm>
        </p:spPr>
      </p:pic>
    </p:spTree>
    <p:extLst>
      <p:ext uri="{BB962C8B-B14F-4D97-AF65-F5344CB8AC3E}">
        <p14:creationId xmlns:p14="http://schemas.microsoft.com/office/powerpoint/2010/main" val="909917662"/>
      </p:ext>
    </p:extLst>
  </p:cSld>
  <p:clrMapOvr>
    <a:masterClrMapping/>
  </p:clrMapOvr>
  <p:transition spd="med">
    <p:fade/>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Eligible Funding Activities</a:t>
            </a:r>
            <a:endParaRPr lang="en-US" dirty="0"/>
          </a:p>
        </p:txBody>
      </p:sp>
      <p:sp>
        <p:nvSpPr>
          <p:cNvPr id="3" name="Content Placeholder 2"/>
          <p:cNvSpPr>
            <a:spLocks noGrp="1"/>
          </p:cNvSpPr>
          <p:nvPr>
            <p:ph sz="quarter" idx="1"/>
          </p:nvPr>
        </p:nvSpPr>
        <p:spPr/>
        <p:txBody>
          <a:bodyPr>
            <a:normAutofit lnSpcReduction="10000"/>
          </a:bodyPr>
          <a:lstStyle/>
          <a:p>
            <a:pPr>
              <a:lnSpc>
                <a:spcPct val="100000"/>
              </a:lnSpc>
              <a:spcBef>
                <a:spcPts val="0"/>
              </a:spcBef>
              <a:buFont typeface="Wingdings" panose="05000000000000000000" pitchFamily="2" charset="2"/>
              <a:buChar char="q"/>
            </a:pPr>
            <a:r>
              <a:rPr lang="en-US" dirty="0" smtClean="0"/>
              <a:t>Facility-Based </a:t>
            </a:r>
            <a:r>
              <a:rPr lang="en-US" dirty="0"/>
              <a:t>Housing </a:t>
            </a:r>
            <a:r>
              <a:rPr lang="en-US" dirty="0" smtClean="0"/>
              <a:t>(FBH) Assistance</a:t>
            </a:r>
          </a:p>
          <a:p>
            <a:pPr lvl="1">
              <a:spcBef>
                <a:spcPts val="0"/>
              </a:spcBef>
            </a:pPr>
            <a:r>
              <a:rPr lang="en-US" dirty="0" smtClean="0"/>
              <a:t>FBH, S+C Support, Hotel/Motel Vouchers, Short-term/Transitional Housing</a:t>
            </a:r>
            <a:endParaRPr lang="en-US" dirty="0"/>
          </a:p>
          <a:p>
            <a:pPr>
              <a:lnSpc>
                <a:spcPct val="100000"/>
              </a:lnSpc>
              <a:spcBef>
                <a:spcPts val="0"/>
              </a:spcBef>
              <a:buFont typeface="Wingdings" panose="05000000000000000000" pitchFamily="2" charset="2"/>
              <a:buChar char="q"/>
            </a:pPr>
            <a:r>
              <a:rPr lang="en-US" dirty="0"/>
              <a:t>Tenant-Based Rental </a:t>
            </a:r>
            <a:r>
              <a:rPr lang="en-US" dirty="0" smtClean="0"/>
              <a:t>Assistance (TBRA)</a:t>
            </a:r>
            <a:endParaRPr lang="en-US" dirty="0"/>
          </a:p>
          <a:p>
            <a:pPr>
              <a:lnSpc>
                <a:spcPct val="100000"/>
              </a:lnSpc>
              <a:spcBef>
                <a:spcPts val="0"/>
              </a:spcBef>
              <a:buFont typeface="Wingdings" panose="05000000000000000000" pitchFamily="2" charset="2"/>
              <a:buChar char="q"/>
            </a:pPr>
            <a:r>
              <a:rPr lang="en-US" dirty="0"/>
              <a:t>Short-Term Rent, Mortgage and Utility (STRMU) Assistance</a:t>
            </a:r>
          </a:p>
          <a:p>
            <a:pPr>
              <a:lnSpc>
                <a:spcPct val="100000"/>
              </a:lnSpc>
              <a:spcBef>
                <a:spcPts val="0"/>
              </a:spcBef>
              <a:buFont typeface="Wingdings" panose="05000000000000000000" pitchFamily="2" charset="2"/>
              <a:buChar char="q"/>
            </a:pPr>
            <a:r>
              <a:rPr lang="en-US" dirty="0"/>
              <a:t>Permanent Housing </a:t>
            </a:r>
            <a:r>
              <a:rPr lang="en-US" dirty="0" smtClean="0"/>
              <a:t>Placement (PHP)</a:t>
            </a:r>
            <a:endParaRPr lang="en-US" dirty="0"/>
          </a:p>
          <a:p>
            <a:pPr>
              <a:lnSpc>
                <a:spcPct val="100000"/>
              </a:lnSpc>
              <a:spcBef>
                <a:spcPts val="0"/>
              </a:spcBef>
              <a:buFont typeface="Wingdings" panose="05000000000000000000" pitchFamily="2" charset="2"/>
              <a:buChar char="q"/>
            </a:pPr>
            <a:r>
              <a:rPr lang="en-US" dirty="0"/>
              <a:t>Supportive Services</a:t>
            </a:r>
          </a:p>
          <a:p>
            <a:pPr>
              <a:lnSpc>
                <a:spcPct val="100000"/>
              </a:lnSpc>
              <a:spcBef>
                <a:spcPts val="0"/>
              </a:spcBef>
              <a:buFont typeface="Wingdings" panose="05000000000000000000" pitchFamily="2" charset="2"/>
              <a:buChar char="q"/>
            </a:pPr>
            <a:r>
              <a:rPr lang="en-US" dirty="0"/>
              <a:t>Housing Information and Referral Services</a:t>
            </a:r>
          </a:p>
          <a:p>
            <a:pPr>
              <a:lnSpc>
                <a:spcPct val="100000"/>
              </a:lnSpc>
              <a:spcBef>
                <a:spcPts val="0"/>
              </a:spcBef>
              <a:buFont typeface="Wingdings" panose="05000000000000000000" pitchFamily="2" charset="2"/>
              <a:buChar char="q"/>
            </a:pPr>
            <a:r>
              <a:rPr lang="en-US" dirty="0"/>
              <a:t>Resource </a:t>
            </a:r>
            <a:r>
              <a:rPr lang="en-US" dirty="0" smtClean="0"/>
              <a:t>Identification</a:t>
            </a:r>
            <a:endParaRPr lang="en-US" dirty="0"/>
          </a:p>
          <a:p>
            <a:endParaRPr lang="en-US" dirty="0"/>
          </a:p>
        </p:txBody>
      </p:sp>
    </p:spTree>
    <p:extLst>
      <p:ext uri="{BB962C8B-B14F-4D97-AF65-F5344CB8AC3E}">
        <p14:creationId xmlns:p14="http://schemas.microsoft.com/office/powerpoint/2010/main" val="1472205217"/>
      </p:ext>
    </p:extLst>
  </p:cSld>
  <p:clrMapOvr>
    <a:masterClrMapping/>
  </p:clrMapOvr>
  <p:transition spd="med">
    <p:fade/>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Remember…..</a:t>
            </a:r>
            <a:endParaRPr lang="en-US" dirty="0"/>
          </a:p>
        </p:txBody>
      </p:sp>
      <p:sp>
        <p:nvSpPr>
          <p:cNvPr id="3" name="Content Placeholder 2"/>
          <p:cNvSpPr>
            <a:spLocks noGrp="1"/>
          </p:cNvSpPr>
          <p:nvPr>
            <p:ph sz="quarter" idx="1"/>
          </p:nvPr>
        </p:nvSpPr>
        <p:spPr/>
        <p:txBody>
          <a:bodyPr/>
          <a:lstStyle/>
          <a:p>
            <a:r>
              <a:rPr lang="en-US" dirty="0" smtClean="0"/>
              <a:t>Participation in HMIS is required.</a:t>
            </a:r>
          </a:p>
          <a:p>
            <a:r>
              <a:rPr lang="en-US" dirty="0" smtClean="0"/>
              <a:t>Housing First model practice is strongly encouraged.</a:t>
            </a:r>
          </a:p>
          <a:p>
            <a:r>
              <a:rPr lang="en-US" dirty="0" smtClean="0"/>
              <a:t>Participation in Coordinated Entry System and local Continuum of Care is strongly encouraged.</a:t>
            </a:r>
          </a:p>
          <a:p>
            <a:r>
              <a:rPr lang="en-US" dirty="0" smtClean="0"/>
              <a:t>Leverage with other care services and funding is strongly encouraged.</a:t>
            </a:r>
          </a:p>
          <a:p>
            <a:pPr marL="0" indent="0">
              <a:buNone/>
            </a:pPr>
            <a:endParaRPr lang="en-US" dirty="0"/>
          </a:p>
        </p:txBody>
      </p:sp>
    </p:spTree>
    <p:extLst>
      <p:ext uri="{BB962C8B-B14F-4D97-AF65-F5344CB8AC3E}">
        <p14:creationId xmlns:p14="http://schemas.microsoft.com/office/powerpoint/2010/main" val="375394973"/>
      </p:ext>
    </p:extLst>
  </p:cSld>
  <p:clrMapOvr>
    <a:masterClrMapping/>
  </p:clrMapOvr>
  <p:transition spd="med">
    <p:fade/>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752600"/>
            <a:ext cx="7543800" cy="4495800"/>
          </a:xfrm>
        </p:spPr>
        <p:txBody>
          <a:bodyPr>
            <a:normAutofit fontScale="92500" lnSpcReduction="20000"/>
          </a:bodyPr>
          <a:lstStyle/>
          <a:p>
            <a:pPr>
              <a:buNone/>
            </a:pPr>
            <a:r>
              <a:rPr lang="en-US" b="1" u="sng" dirty="0"/>
              <a:t>Application Deadline</a:t>
            </a:r>
            <a:r>
              <a:rPr lang="en-US" dirty="0"/>
              <a:t> – Same as ESG</a:t>
            </a:r>
          </a:p>
          <a:p>
            <a:pPr>
              <a:lnSpc>
                <a:spcPct val="100000"/>
              </a:lnSpc>
              <a:spcBef>
                <a:spcPts val="0"/>
              </a:spcBef>
              <a:buNone/>
            </a:pPr>
            <a:endParaRPr lang="en-US" dirty="0"/>
          </a:p>
          <a:p>
            <a:pPr>
              <a:lnSpc>
                <a:spcPct val="100000"/>
              </a:lnSpc>
              <a:spcBef>
                <a:spcPts val="0"/>
              </a:spcBef>
              <a:buNone/>
            </a:pPr>
            <a:r>
              <a:rPr lang="en-US" dirty="0"/>
              <a:t>The application process will open on </a:t>
            </a:r>
          </a:p>
          <a:p>
            <a:pPr>
              <a:lnSpc>
                <a:spcPct val="100000"/>
              </a:lnSpc>
              <a:spcBef>
                <a:spcPts val="0"/>
              </a:spcBef>
              <a:buNone/>
            </a:pPr>
            <a:r>
              <a:rPr lang="en-US" dirty="0" smtClean="0">
                <a:solidFill>
                  <a:srgbClr val="FF0000"/>
                </a:solidFill>
              </a:rPr>
              <a:t>Thursday, </a:t>
            </a:r>
            <a:r>
              <a:rPr lang="en-US" dirty="0">
                <a:solidFill>
                  <a:srgbClr val="FF0000"/>
                </a:solidFill>
              </a:rPr>
              <a:t>March </a:t>
            </a:r>
            <a:r>
              <a:rPr lang="en-US" dirty="0" smtClean="0">
                <a:solidFill>
                  <a:srgbClr val="FF0000"/>
                </a:solidFill>
              </a:rPr>
              <a:t>8, 2018</a:t>
            </a:r>
            <a:endParaRPr lang="en-US" dirty="0">
              <a:solidFill>
                <a:srgbClr val="FF0000"/>
              </a:solidFill>
            </a:endParaRPr>
          </a:p>
          <a:p>
            <a:pPr>
              <a:lnSpc>
                <a:spcPct val="100000"/>
              </a:lnSpc>
              <a:spcBef>
                <a:spcPts val="0"/>
              </a:spcBef>
              <a:buNone/>
            </a:pPr>
            <a:endParaRPr lang="en-US" dirty="0"/>
          </a:p>
          <a:p>
            <a:pPr>
              <a:lnSpc>
                <a:spcPct val="100000"/>
              </a:lnSpc>
              <a:spcBef>
                <a:spcPts val="0"/>
              </a:spcBef>
              <a:buNone/>
            </a:pPr>
            <a:r>
              <a:rPr lang="en-US" dirty="0"/>
              <a:t>Applicants may request log-in information until</a:t>
            </a:r>
          </a:p>
          <a:p>
            <a:pPr>
              <a:lnSpc>
                <a:spcPct val="100000"/>
              </a:lnSpc>
              <a:spcBef>
                <a:spcPts val="0"/>
              </a:spcBef>
              <a:buNone/>
            </a:pPr>
            <a:r>
              <a:rPr lang="en-US" dirty="0" smtClean="0">
                <a:solidFill>
                  <a:srgbClr val="FF0000"/>
                </a:solidFill>
              </a:rPr>
              <a:t>Thursday, March 29, 2018 at 5pm</a:t>
            </a:r>
            <a:endParaRPr lang="en-US" dirty="0">
              <a:solidFill>
                <a:srgbClr val="FF0000"/>
              </a:solidFill>
            </a:endParaRPr>
          </a:p>
          <a:p>
            <a:pPr>
              <a:lnSpc>
                <a:spcPct val="100000"/>
              </a:lnSpc>
              <a:spcBef>
                <a:spcPts val="0"/>
              </a:spcBef>
              <a:buNone/>
            </a:pPr>
            <a:endParaRPr lang="en-US" dirty="0"/>
          </a:p>
          <a:p>
            <a:pPr>
              <a:lnSpc>
                <a:spcPct val="100000"/>
              </a:lnSpc>
              <a:spcBef>
                <a:spcPts val="0"/>
              </a:spcBef>
              <a:buNone/>
            </a:pPr>
            <a:r>
              <a:rPr lang="en-US" dirty="0"/>
              <a:t>Deadline for submitting HOPWA application is</a:t>
            </a:r>
          </a:p>
          <a:p>
            <a:pPr>
              <a:lnSpc>
                <a:spcPct val="100000"/>
              </a:lnSpc>
              <a:spcBef>
                <a:spcPts val="0"/>
              </a:spcBef>
              <a:buNone/>
            </a:pPr>
            <a:r>
              <a:rPr lang="en-US" dirty="0" smtClean="0">
                <a:solidFill>
                  <a:srgbClr val="FF0000"/>
                </a:solidFill>
              </a:rPr>
              <a:t>Monday, </a:t>
            </a:r>
            <a:r>
              <a:rPr lang="en-US" dirty="0">
                <a:solidFill>
                  <a:srgbClr val="FF0000"/>
                </a:solidFill>
              </a:rPr>
              <a:t>April </a:t>
            </a:r>
            <a:r>
              <a:rPr lang="en-US" dirty="0" smtClean="0">
                <a:solidFill>
                  <a:srgbClr val="FF0000"/>
                </a:solidFill>
              </a:rPr>
              <a:t>16, 2018 </a:t>
            </a:r>
            <a:r>
              <a:rPr lang="en-US" dirty="0">
                <a:solidFill>
                  <a:srgbClr val="FF0000"/>
                </a:solidFill>
              </a:rPr>
              <a:t>at </a:t>
            </a:r>
            <a:r>
              <a:rPr lang="en-US" dirty="0" smtClean="0">
                <a:solidFill>
                  <a:srgbClr val="FF0000"/>
                </a:solidFill>
              </a:rPr>
              <a:t>5pm</a:t>
            </a:r>
            <a:endParaRPr lang="en-US" dirty="0">
              <a:solidFill>
                <a:srgbClr val="FF0000"/>
              </a:solidFill>
            </a:endParaRPr>
          </a:p>
          <a:p>
            <a:pPr>
              <a:lnSpc>
                <a:spcPct val="100000"/>
              </a:lnSpc>
              <a:spcBef>
                <a:spcPts val="0"/>
              </a:spcBef>
              <a:buNone/>
            </a:pPr>
            <a:endParaRPr lang="en-US" dirty="0"/>
          </a:p>
          <a:p>
            <a:pPr>
              <a:lnSpc>
                <a:spcPct val="100000"/>
              </a:lnSpc>
              <a:spcBef>
                <a:spcPts val="0"/>
              </a:spcBef>
              <a:buNone/>
            </a:pPr>
            <a:r>
              <a:rPr lang="en-US" dirty="0">
                <a:solidFill>
                  <a:srgbClr val="8A7967"/>
                </a:solidFill>
              </a:rPr>
              <a:t>Late applications will not be </a:t>
            </a:r>
            <a:r>
              <a:rPr lang="en-US" dirty="0" smtClean="0">
                <a:solidFill>
                  <a:srgbClr val="8A7967"/>
                </a:solidFill>
              </a:rPr>
              <a:t>considered</a:t>
            </a:r>
            <a:endParaRPr lang="en-US" dirty="0">
              <a:solidFill>
                <a:srgbClr val="8A7967"/>
              </a:solidFill>
            </a:endParaRPr>
          </a:p>
          <a:p>
            <a:pPr>
              <a:buNone/>
            </a:pPr>
            <a:endParaRPr lang="en-US" dirty="0"/>
          </a:p>
        </p:txBody>
      </p:sp>
      <p:sp>
        <p:nvSpPr>
          <p:cNvPr id="5" name="Title 1"/>
          <p:cNvSpPr>
            <a:spLocks noGrp="1"/>
          </p:cNvSpPr>
          <p:nvPr>
            <p:ph type="title"/>
          </p:nvPr>
        </p:nvSpPr>
        <p:spPr>
          <a:xfrm>
            <a:off x="457200" y="228600"/>
            <a:ext cx="8153400" cy="990600"/>
          </a:xfrm>
        </p:spPr>
        <p:txBody>
          <a:bodyPr>
            <a:normAutofit/>
          </a:bodyPr>
          <a:lstStyle/>
          <a:p>
            <a:r>
              <a:rPr lang="en-US" dirty="0" smtClean="0">
                <a:cs typeface="Times New Roman" pitchFamily="18" charset="0"/>
              </a:rPr>
              <a:t>2018 HOPWA Application</a:t>
            </a:r>
            <a:endParaRPr lang="en-US" dirty="0"/>
          </a:p>
        </p:txBody>
      </p:sp>
    </p:spTree>
    <p:extLst>
      <p:ext uri="{BB962C8B-B14F-4D97-AF65-F5344CB8AC3E}">
        <p14:creationId xmlns:p14="http://schemas.microsoft.com/office/powerpoint/2010/main" val="4285800886"/>
      </p:ext>
    </p:extLst>
  </p:cSld>
  <p:clrMapOvr>
    <a:masterClrMapping/>
  </p:clrMapOvr>
  <p:transition spd="med">
    <p:fade/>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153400" cy="990600"/>
          </a:xfrm>
        </p:spPr>
        <p:txBody>
          <a:bodyPr>
            <a:normAutofit/>
          </a:bodyPr>
          <a:lstStyle/>
          <a:p>
            <a:r>
              <a:rPr lang="en-US" dirty="0" smtClean="0">
                <a:cs typeface="Times New Roman" pitchFamily="18" charset="0"/>
              </a:rPr>
              <a:t>2018 HOPWA Application</a:t>
            </a:r>
            <a:endParaRPr lang="en-US" dirty="0"/>
          </a:p>
        </p:txBody>
      </p:sp>
      <p:sp>
        <p:nvSpPr>
          <p:cNvPr id="3" name="Content Placeholder 2"/>
          <p:cNvSpPr>
            <a:spLocks noGrp="1"/>
          </p:cNvSpPr>
          <p:nvPr>
            <p:ph idx="1"/>
          </p:nvPr>
        </p:nvSpPr>
        <p:spPr>
          <a:xfrm>
            <a:off x="304800" y="1600200"/>
            <a:ext cx="8839200" cy="4724400"/>
          </a:xfrm>
        </p:spPr>
        <p:txBody>
          <a:bodyPr>
            <a:normAutofit/>
          </a:bodyPr>
          <a:lstStyle/>
          <a:p>
            <a:pPr>
              <a:buNone/>
            </a:pPr>
            <a:endParaRPr lang="en-US" sz="1600" dirty="0" smtClean="0"/>
          </a:p>
          <a:p>
            <a:pPr lvl="0" algn="ctr">
              <a:lnSpc>
                <a:spcPct val="100000"/>
              </a:lnSpc>
              <a:spcBef>
                <a:spcPts val="0"/>
              </a:spcBef>
              <a:buClr>
                <a:srgbClr val="DD8047"/>
              </a:buClr>
              <a:buNone/>
            </a:pPr>
            <a:r>
              <a:rPr lang="en-US" sz="8000" dirty="0" smtClean="0">
                <a:solidFill>
                  <a:schemeClr val="tx1"/>
                </a:solidFill>
              </a:rPr>
              <a:t>	</a:t>
            </a:r>
            <a:r>
              <a:rPr lang="en-US" dirty="0">
                <a:solidFill>
                  <a:srgbClr val="8A7967"/>
                </a:solidFill>
              </a:rPr>
              <a:t>DCA will conduct a </a:t>
            </a:r>
            <a:r>
              <a:rPr lang="en-US" dirty="0" smtClean="0">
                <a:solidFill>
                  <a:srgbClr val="8A7967"/>
                </a:solidFill>
              </a:rPr>
              <a:t>Application Workshop Webinar </a:t>
            </a:r>
            <a:r>
              <a:rPr lang="en-US" dirty="0">
                <a:solidFill>
                  <a:srgbClr val="8A7967"/>
                </a:solidFill>
              </a:rPr>
              <a:t>to provide </a:t>
            </a:r>
            <a:r>
              <a:rPr lang="en-US" dirty="0" smtClean="0">
                <a:solidFill>
                  <a:srgbClr val="8A7967"/>
                </a:solidFill>
              </a:rPr>
              <a:t>applicants </a:t>
            </a:r>
            <a:r>
              <a:rPr lang="en-US" dirty="0">
                <a:solidFill>
                  <a:srgbClr val="8A7967"/>
                </a:solidFill>
              </a:rPr>
              <a:t>with additional information </a:t>
            </a:r>
          </a:p>
          <a:p>
            <a:pPr lvl="0" algn="ctr">
              <a:lnSpc>
                <a:spcPct val="100000"/>
              </a:lnSpc>
              <a:spcBef>
                <a:spcPts val="0"/>
              </a:spcBef>
              <a:buClr>
                <a:srgbClr val="DD8047"/>
              </a:buClr>
              <a:buNone/>
            </a:pPr>
            <a:endParaRPr lang="en-US" dirty="0">
              <a:solidFill>
                <a:srgbClr val="8A7967"/>
              </a:solidFill>
            </a:endParaRPr>
          </a:p>
          <a:p>
            <a:pPr lvl="0" algn="ctr">
              <a:lnSpc>
                <a:spcPct val="100000"/>
              </a:lnSpc>
              <a:spcBef>
                <a:spcPts val="0"/>
              </a:spcBef>
              <a:buClr>
                <a:srgbClr val="DD8047"/>
              </a:buClr>
              <a:buNone/>
            </a:pPr>
            <a:r>
              <a:rPr lang="en-US" dirty="0" smtClean="0">
                <a:solidFill>
                  <a:srgbClr val="8A7967"/>
                </a:solidFill>
              </a:rPr>
              <a:t>Thursday, </a:t>
            </a:r>
            <a:r>
              <a:rPr lang="en-US" dirty="0">
                <a:solidFill>
                  <a:srgbClr val="8A7967"/>
                </a:solidFill>
              </a:rPr>
              <a:t>March 8</a:t>
            </a:r>
            <a:r>
              <a:rPr lang="en-US" dirty="0" smtClean="0">
                <a:solidFill>
                  <a:srgbClr val="8A7967"/>
                </a:solidFill>
              </a:rPr>
              <a:t>, 2018</a:t>
            </a:r>
          </a:p>
          <a:p>
            <a:pPr lvl="0" algn="ctr">
              <a:lnSpc>
                <a:spcPct val="100000"/>
              </a:lnSpc>
              <a:spcBef>
                <a:spcPts val="0"/>
              </a:spcBef>
              <a:buClr>
                <a:srgbClr val="DD8047"/>
              </a:buClr>
              <a:buNone/>
            </a:pPr>
            <a:r>
              <a:rPr lang="en-US" dirty="0" smtClean="0">
                <a:solidFill>
                  <a:srgbClr val="8A7967"/>
                </a:solidFill>
              </a:rPr>
              <a:t>9 am – 12 pm</a:t>
            </a:r>
            <a:endParaRPr lang="en-US" dirty="0">
              <a:solidFill>
                <a:srgbClr val="8A7967"/>
              </a:solidFill>
            </a:endParaRPr>
          </a:p>
          <a:p>
            <a:pPr>
              <a:buNone/>
            </a:pPr>
            <a:endParaRPr lang="en-US" sz="1600" dirty="0" smtClean="0"/>
          </a:p>
          <a:p>
            <a:pPr>
              <a:buNone/>
            </a:pPr>
            <a:endParaRPr lang="en-US" sz="1600" dirty="0" smtClean="0"/>
          </a:p>
          <a:p>
            <a:pPr>
              <a:buNone/>
            </a:pPr>
            <a:endParaRPr lang="en-US" dirty="0" smtClean="0"/>
          </a:p>
        </p:txBody>
      </p:sp>
    </p:spTree>
    <p:extLst>
      <p:ext uri="{BB962C8B-B14F-4D97-AF65-F5344CB8AC3E}">
        <p14:creationId xmlns:p14="http://schemas.microsoft.com/office/powerpoint/2010/main" val="1417670489"/>
      </p:ext>
    </p:extLst>
  </p:cSld>
  <p:clrMapOvr>
    <a:masterClrMapping/>
  </p:clrMapOvr>
  <p:transition spd="med">
    <p:fade/>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dirty="0" smtClean="0"/>
              <a:t>For more information about the HOPWA program please visit our website at: </a:t>
            </a:r>
          </a:p>
          <a:p>
            <a:pPr marL="0" indent="0">
              <a:buNone/>
            </a:pPr>
            <a:endParaRPr lang="en-US" u="sng" dirty="0" smtClean="0">
              <a:hlinkClick r:id="rId2"/>
            </a:endParaRPr>
          </a:p>
          <a:p>
            <a:pPr marL="0" indent="0">
              <a:buNone/>
            </a:pPr>
            <a:r>
              <a:rPr lang="en-US" u="sng" dirty="0">
                <a:hlinkClick r:id="rId2"/>
              </a:rPr>
              <a:t>https://dca.ga.gov/housing/homeless-special-needs-housing/housing-opportunities-persons-aids-hopwa</a:t>
            </a:r>
          </a:p>
        </p:txBody>
      </p:sp>
      <p:sp>
        <p:nvSpPr>
          <p:cNvPr id="4" name="Title 1"/>
          <p:cNvSpPr>
            <a:spLocks noGrp="1"/>
          </p:cNvSpPr>
          <p:nvPr>
            <p:ph type="title"/>
          </p:nvPr>
        </p:nvSpPr>
        <p:spPr>
          <a:xfrm>
            <a:off x="533400" y="228600"/>
            <a:ext cx="8153400" cy="990600"/>
          </a:xfrm>
        </p:spPr>
        <p:txBody>
          <a:bodyPr>
            <a:normAutofit/>
          </a:bodyPr>
          <a:lstStyle/>
          <a:p>
            <a:r>
              <a:rPr lang="en-US" dirty="0" smtClean="0">
                <a:cs typeface="Times New Roman" pitchFamily="18" charset="0"/>
              </a:rPr>
              <a:t>2018 HOPWA Application</a:t>
            </a:r>
            <a:endParaRPr lang="en-US" dirty="0"/>
          </a:p>
        </p:txBody>
      </p:sp>
    </p:spTree>
    <p:extLst>
      <p:ext uri="{BB962C8B-B14F-4D97-AF65-F5344CB8AC3E}">
        <p14:creationId xmlns:p14="http://schemas.microsoft.com/office/powerpoint/2010/main" val="3682576090"/>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Organizational Narrative</a:t>
            </a:r>
            <a:endParaRPr lang="en-US" dirty="0"/>
          </a:p>
        </p:txBody>
      </p:sp>
      <p:sp>
        <p:nvSpPr>
          <p:cNvPr id="3" name="Content Placeholder 2"/>
          <p:cNvSpPr>
            <a:spLocks noGrp="1"/>
          </p:cNvSpPr>
          <p:nvPr>
            <p:ph sz="quarter" idx="1"/>
          </p:nvPr>
        </p:nvSpPr>
        <p:spPr/>
        <p:txBody>
          <a:bodyPr/>
          <a:lstStyle/>
          <a:p>
            <a:pPr>
              <a:buFont typeface="Wingdings" panose="05000000000000000000" pitchFamily="2" charset="2"/>
              <a:buChar char="q"/>
            </a:pPr>
            <a:r>
              <a:rPr lang="en-US" dirty="0" smtClean="0">
                <a:solidFill>
                  <a:schemeClr val="accent3">
                    <a:lumMod val="75000"/>
                  </a:schemeClr>
                </a:solidFill>
              </a:rPr>
              <a:t>Complete </a:t>
            </a:r>
            <a:r>
              <a:rPr lang="en-US" dirty="0">
                <a:solidFill>
                  <a:schemeClr val="accent3">
                    <a:lumMod val="75000"/>
                  </a:schemeClr>
                </a:solidFill>
              </a:rPr>
              <a:t>the narrative for questions </a:t>
            </a:r>
          </a:p>
          <a:p>
            <a:pPr>
              <a:buNone/>
            </a:pPr>
            <a:r>
              <a:rPr lang="en-US" dirty="0">
                <a:solidFill>
                  <a:schemeClr val="accent3">
                    <a:lumMod val="75000"/>
                  </a:schemeClr>
                </a:solidFill>
              </a:rPr>
              <a:t>	1-5. </a:t>
            </a:r>
            <a:endParaRPr lang="en-US" dirty="0" smtClean="0">
              <a:solidFill>
                <a:schemeClr val="accent3">
                  <a:lumMod val="75000"/>
                </a:schemeClr>
              </a:solidFill>
            </a:endParaRPr>
          </a:p>
          <a:p>
            <a:r>
              <a:rPr lang="en-US" dirty="0" smtClean="0">
                <a:solidFill>
                  <a:schemeClr val="accent3">
                    <a:lumMod val="75000"/>
                  </a:schemeClr>
                </a:solidFill>
              </a:rPr>
              <a:t>Please read the questions carefully and answer all aspects of each question.</a:t>
            </a:r>
          </a:p>
          <a:p>
            <a:pPr>
              <a:buFont typeface="Wingdings" panose="05000000000000000000" pitchFamily="2" charset="2"/>
              <a:buChar char="q"/>
            </a:pPr>
            <a:r>
              <a:rPr lang="en-US" dirty="0" smtClean="0">
                <a:solidFill>
                  <a:schemeClr val="accent3">
                    <a:lumMod val="75000"/>
                  </a:schemeClr>
                </a:solidFill>
              </a:rPr>
              <a:t>This </a:t>
            </a:r>
            <a:r>
              <a:rPr lang="en-US" dirty="0">
                <a:solidFill>
                  <a:schemeClr val="accent3">
                    <a:lumMod val="75000"/>
                  </a:schemeClr>
                </a:solidFill>
              </a:rPr>
              <a:t>is your opportunity to provide brief but clear summaries about your organization and the work you do!</a:t>
            </a:r>
          </a:p>
          <a:p>
            <a:pPr marL="0" indent="0">
              <a:buNone/>
            </a:pPr>
            <a:endParaRPr lang="en-US" dirty="0"/>
          </a:p>
        </p:txBody>
      </p:sp>
    </p:spTree>
    <p:extLst>
      <p:ext uri="{BB962C8B-B14F-4D97-AF65-F5344CB8AC3E}">
        <p14:creationId xmlns:p14="http://schemas.microsoft.com/office/powerpoint/2010/main" val="2135264801"/>
      </p:ext>
    </p:extLst>
  </p:cSld>
  <p:clrMapOvr>
    <a:masterClrMapping/>
  </p:clrMapOvr>
  <p:transition spd="med">
    <p:fade/>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2648" y="1600200"/>
            <a:ext cx="8153400" cy="4953000"/>
          </a:xfrm>
        </p:spPr>
        <p:txBody>
          <a:bodyPr>
            <a:normAutofit/>
          </a:bodyPr>
          <a:lstStyle/>
          <a:p>
            <a:pPr marL="0" indent="0">
              <a:buNone/>
            </a:pPr>
            <a:r>
              <a:rPr lang="en-US" sz="3200" dirty="0">
                <a:solidFill>
                  <a:srgbClr val="8A7967"/>
                </a:solidFill>
              </a:rPr>
              <a:t>Questions or concerns about the HOPWA application </a:t>
            </a:r>
            <a:r>
              <a:rPr lang="en-US" sz="3200" dirty="0" smtClean="0">
                <a:solidFill>
                  <a:srgbClr val="8A7967"/>
                </a:solidFill>
              </a:rPr>
              <a:t>process</a:t>
            </a:r>
            <a:r>
              <a:rPr lang="en-US" sz="3200" dirty="0">
                <a:solidFill>
                  <a:srgbClr val="8A7967"/>
                </a:solidFill>
              </a:rPr>
              <a:t>?  Please contact</a:t>
            </a:r>
            <a:r>
              <a:rPr lang="en-US" sz="3200" dirty="0" smtClean="0">
                <a:solidFill>
                  <a:srgbClr val="8A7967"/>
                </a:solidFill>
              </a:rPr>
              <a:t>:</a:t>
            </a:r>
          </a:p>
          <a:p>
            <a:r>
              <a:rPr lang="en-US" sz="3200" dirty="0" smtClean="0">
                <a:solidFill>
                  <a:srgbClr val="8A7967"/>
                </a:solidFill>
              </a:rPr>
              <a:t> Dr. Harvinder K Makkar</a:t>
            </a:r>
          </a:p>
          <a:p>
            <a:pPr lvl="1"/>
            <a:r>
              <a:rPr lang="en-US" sz="3200" dirty="0" smtClean="0">
                <a:solidFill>
                  <a:srgbClr val="8A7967"/>
                </a:solidFill>
                <a:hlinkClick r:id="rId2"/>
              </a:rPr>
              <a:t>Harvinder.makkar@dca.ga.gov</a:t>
            </a:r>
            <a:endParaRPr lang="en-US" sz="3200" dirty="0">
              <a:solidFill>
                <a:srgbClr val="8A7967"/>
              </a:solidFill>
            </a:endParaRPr>
          </a:p>
          <a:p>
            <a:pPr lvl="1"/>
            <a:r>
              <a:rPr lang="en-US" sz="3200" dirty="0" smtClean="0">
                <a:solidFill>
                  <a:srgbClr val="8A7967"/>
                </a:solidFill>
              </a:rPr>
              <a:t>470.382.3518</a:t>
            </a:r>
            <a:endParaRPr lang="en-US" sz="2600" dirty="0" smtClean="0">
              <a:solidFill>
                <a:srgbClr val="8A7967"/>
              </a:solidFill>
            </a:endParaRPr>
          </a:p>
          <a:p>
            <a:r>
              <a:rPr lang="en-US" sz="3200" dirty="0" smtClean="0">
                <a:solidFill>
                  <a:srgbClr val="8A7967"/>
                </a:solidFill>
              </a:rPr>
              <a:t> John Shereikis</a:t>
            </a:r>
          </a:p>
          <a:p>
            <a:pPr lvl="1"/>
            <a:r>
              <a:rPr lang="en-US" sz="3200" dirty="0" smtClean="0">
                <a:solidFill>
                  <a:srgbClr val="8A7967"/>
                </a:solidFill>
                <a:hlinkClick r:id="rId3"/>
              </a:rPr>
              <a:t>John.Shereikis@dca.ga.gov</a:t>
            </a:r>
            <a:endParaRPr lang="en-US" sz="3200" dirty="0" smtClean="0">
              <a:solidFill>
                <a:srgbClr val="8A7967"/>
              </a:solidFill>
            </a:endParaRPr>
          </a:p>
          <a:p>
            <a:pPr lvl="1"/>
            <a:r>
              <a:rPr lang="en-US" sz="3200" dirty="0" smtClean="0">
                <a:solidFill>
                  <a:srgbClr val="8A7967"/>
                </a:solidFill>
              </a:rPr>
              <a:t>470.747.9331</a:t>
            </a:r>
          </a:p>
          <a:p>
            <a:pPr lvl="1"/>
            <a:endParaRPr lang="en-US" sz="3200" dirty="0">
              <a:solidFill>
                <a:srgbClr val="8A7967"/>
              </a:solidFill>
            </a:endParaRPr>
          </a:p>
        </p:txBody>
      </p:sp>
      <p:sp>
        <p:nvSpPr>
          <p:cNvPr id="4" name="Title 1"/>
          <p:cNvSpPr txBox="1">
            <a:spLocks/>
          </p:cNvSpPr>
          <p:nvPr/>
        </p:nvSpPr>
        <p:spPr>
          <a:xfrm>
            <a:off x="381000" y="228600"/>
            <a:ext cx="8153400" cy="990600"/>
          </a:xfrm>
          <a:prstGeom prst="rect">
            <a:avLst/>
          </a:prstGeom>
        </p:spPr>
        <p:txBody>
          <a:bodyPr vert="horz"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2"/>
                </a:solidFill>
                <a:effectLst/>
                <a:uLnTx/>
                <a:uFillTx/>
                <a:latin typeface="+mj-lt"/>
                <a:ea typeface="+mj-ea"/>
                <a:cs typeface="Times New Roman" pitchFamily="18" charset="0"/>
              </a:rPr>
              <a:t>2018 HOPWA Application</a:t>
            </a:r>
            <a:endParaRPr kumimoji="0" lang="en-US" sz="4400" b="0" i="0" u="none" strike="noStrike" kern="1200" cap="none" spc="0" normalizeH="0" baseline="0" noProof="0" dirty="0">
              <a:ln>
                <a:noFill/>
              </a:ln>
              <a:solidFill>
                <a:schemeClr val="tx2"/>
              </a:solidFill>
              <a:effectLst/>
              <a:uLnTx/>
              <a:uFillTx/>
              <a:latin typeface="+mj-lt"/>
              <a:ea typeface="+mj-ea"/>
              <a:cs typeface="+mj-cs"/>
            </a:endParaRPr>
          </a:p>
        </p:txBody>
      </p:sp>
    </p:spTree>
    <p:extLst>
      <p:ext uri="{BB962C8B-B14F-4D97-AF65-F5344CB8AC3E}">
        <p14:creationId xmlns:p14="http://schemas.microsoft.com/office/powerpoint/2010/main" val="1516771090"/>
      </p:ext>
    </p:extLst>
  </p:cSld>
  <p:clrMapOvr>
    <a:masterClrMapping/>
  </p:clrMapOvr>
  <p:transition spd="med">
    <p:fade/>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pPr algn="ctr">
              <a:buNone/>
            </a:pPr>
            <a:r>
              <a:rPr lang="en-US" sz="3600" dirty="0" smtClean="0"/>
              <a:t>Thank you for your attention and good luck!</a:t>
            </a:r>
          </a:p>
          <a:p>
            <a:pPr algn="ctr">
              <a:buNone/>
            </a:pPr>
            <a:endParaRPr lang="en-US" dirty="0" smtClean="0"/>
          </a:p>
          <a:p>
            <a:pPr algn="ctr">
              <a:buNone/>
            </a:pPr>
            <a:r>
              <a:rPr lang="en-US" sz="3600" dirty="0" smtClean="0"/>
              <a:t>QUESTIONS?</a:t>
            </a:r>
          </a:p>
          <a:p>
            <a:pPr algn="ctr">
              <a:buNone/>
            </a:pPr>
            <a:endParaRPr lang="en-US" dirty="0"/>
          </a:p>
        </p:txBody>
      </p:sp>
    </p:spTree>
    <p:extLst>
      <p:ext uri="{BB962C8B-B14F-4D97-AF65-F5344CB8AC3E}">
        <p14:creationId xmlns:p14="http://schemas.microsoft.com/office/powerpoint/2010/main" val="3478690690"/>
      </p:ext>
    </p:extLst>
  </p:cSld>
  <p:clrMapOvr>
    <a:masterClrMapping/>
  </p:clrMapOvr>
  <p:transition spd="med">
    <p:fade/>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0557168"/>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Organizational </a:t>
            </a:r>
            <a:r>
              <a:rPr lang="en-US" dirty="0" smtClean="0"/>
              <a:t>Narrative</a:t>
            </a:r>
            <a:endParaRPr lang="en-US" dirty="0"/>
          </a:p>
        </p:txBody>
      </p:sp>
      <p:pic>
        <p:nvPicPr>
          <p:cNvPr id="6" name="Content Placeholder 5"/>
          <p:cNvPicPr>
            <a:picLocks noGrp="1" noChangeAspect="1"/>
          </p:cNvPicPr>
          <p:nvPr>
            <p:ph sz="quarter" idx="1"/>
          </p:nvPr>
        </p:nvPicPr>
        <p:blipFill>
          <a:blip r:embed="rId2"/>
          <a:stretch>
            <a:fillRect/>
          </a:stretch>
        </p:blipFill>
        <p:spPr>
          <a:xfrm>
            <a:off x="2743200" y="1600200"/>
            <a:ext cx="3538302" cy="4495800"/>
          </a:xfrm>
          <a:prstGeom prst="rect">
            <a:avLst/>
          </a:prstGeom>
        </p:spPr>
      </p:pic>
    </p:spTree>
    <p:extLst>
      <p:ext uri="{BB962C8B-B14F-4D97-AF65-F5344CB8AC3E}">
        <p14:creationId xmlns:p14="http://schemas.microsoft.com/office/powerpoint/2010/main" val="4050932802"/>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Organizational Narrative Cont’d</a:t>
            </a:r>
            <a:endParaRPr lang="en-US" dirty="0"/>
          </a:p>
        </p:txBody>
      </p:sp>
      <p:pic>
        <p:nvPicPr>
          <p:cNvPr id="1026" name="Picture 1" descr="image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600200"/>
            <a:ext cx="68580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8314433"/>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Organizational Narrative Cont’d</a:t>
            </a:r>
            <a:endParaRPr lang="en-US" dirty="0"/>
          </a:p>
        </p:txBody>
      </p:sp>
      <p:pic>
        <p:nvPicPr>
          <p:cNvPr id="2050" name="Picture 2" descr="image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286000"/>
            <a:ext cx="6991350"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5260434"/>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pic>
        <p:nvPicPr>
          <p:cNvPr id="5" name="Content Placeholder 4"/>
          <p:cNvPicPr>
            <a:picLocks noGrp="1" noChangeAspect="1"/>
          </p:cNvPicPr>
          <p:nvPr>
            <p:ph sz="quarter" idx="1"/>
          </p:nvPr>
        </p:nvPicPr>
        <p:blipFill>
          <a:blip r:embed="rId2"/>
          <a:stretch>
            <a:fillRect/>
          </a:stretch>
        </p:blipFill>
        <p:spPr>
          <a:xfrm>
            <a:off x="3071114" y="1600200"/>
            <a:ext cx="3236721" cy="4495800"/>
          </a:xfrm>
          <a:prstGeom prst="rect">
            <a:avLst/>
          </a:prstGeom>
        </p:spPr>
      </p:pic>
    </p:spTree>
    <p:extLst>
      <p:ext uri="{BB962C8B-B14F-4D97-AF65-F5344CB8AC3E}">
        <p14:creationId xmlns:p14="http://schemas.microsoft.com/office/powerpoint/2010/main" val="2187466773"/>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Organizational and Contact Information	</a:t>
            </a:r>
            <a:endParaRPr lang="en-US" dirty="0"/>
          </a:p>
        </p:txBody>
      </p:sp>
      <p:sp>
        <p:nvSpPr>
          <p:cNvPr id="3" name="Content Placeholder 2"/>
          <p:cNvSpPr>
            <a:spLocks noGrp="1"/>
          </p:cNvSpPr>
          <p:nvPr>
            <p:ph sz="quarter" idx="1"/>
          </p:nvPr>
        </p:nvSpPr>
        <p:spPr/>
        <p:txBody>
          <a:bodyPr>
            <a:normAutofit lnSpcReduction="10000"/>
          </a:bodyPr>
          <a:lstStyle/>
          <a:p>
            <a:pPr>
              <a:buFont typeface="Wingdings" panose="05000000000000000000" pitchFamily="2" charset="2"/>
              <a:buChar char="q"/>
            </a:pPr>
            <a:r>
              <a:rPr lang="en-US" sz="3200" dirty="0" smtClean="0">
                <a:solidFill>
                  <a:schemeClr val="accent3">
                    <a:lumMod val="75000"/>
                  </a:schemeClr>
                </a:solidFill>
              </a:rPr>
              <a:t>Complete </a:t>
            </a:r>
            <a:r>
              <a:rPr lang="en-US" sz="3200" dirty="0">
                <a:solidFill>
                  <a:schemeClr val="accent3">
                    <a:lumMod val="75000"/>
                  </a:schemeClr>
                </a:solidFill>
              </a:rPr>
              <a:t>all fields</a:t>
            </a:r>
          </a:p>
          <a:p>
            <a:pPr>
              <a:buFont typeface="Wingdings" panose="05000000000000000000" pitchFamily="2" charset="2"/>
              <a:buChar char="q"/>
            </a:pPr>
            <a:r>
              <a:rPr lang="en-US" sz="3200" dirty="0">
                <a:solidFill>
                  <a:schemeClr val="accent3">
                    <a:lumMod val="75000"/>
                  </a:schemeClr>
                </a:solidFill>
              </a:rPr>
              <a:t>DUNS (format xxx-xxx-xxx) and EIN (format xx-</a:t>
            </a:r>
            <a:r>
              <a:rPr lang="en-US" sz="3200" dirty="0" err="1">
                <a:solidFill>
                  <a:schemeClr val="accent3">
                    <a:lumMod val="75000"/>
                  </a:schemeClr>
                </a:solidFill>
              </a:rPr>
              <a:t>xxxxxxx</a:t>
            </a:r>
            <a:r>
              <a:rPr lang="en-US" sz="3200" dirty="0">
                <a:solidFill>
                  <a:schemeClr val="accent3">
                    <a:lumMod val="75000"/>
                  </a:schemeClr>
                </a:solidFill>
              </a:rPr>
              <a:t>) are different!</a:t>
            </a:r>
          </a:p>
          <a:p>
            <a:pPr algn="just">
              <a:buFont typeface="Wingdings" panose="05000000000000000000" pitchFamily="2" charset="2"/>
              <a:buChar char="q"/>
            </a:pPr>
            <a:r>
              <a:rPr lang="en-US" sz="3200" dirty="0">
                <a:solidFill>
                  <a:schemeClr val="accent3">
                    <a:lumMod val="75000"/>
                  </a:schemeClr>
                </a:solidFill>
              </a:rPr>
              <a:t>Contact information should be complete as this information is used to contact the appropriate persons when disseminating information</a:t>
            </a:r>
          </a:p>
          <a:p>
            <a:pPr>
              <a:buFont typeface="Wingdings" panose="05000000000000000000" pitchFamily="2" charset="2"/>
              <a:buChar char="q"/>
            </a:pPr>
            <a:r>
              <a:rPr lang="en-US" sz="3200" dirty="0">
                <a:solidFill>
                  <a:schemeClr val="accent3">
                    <a:lumMod val="75000"/>
                  </a:schemeClr>
                </a:solidFill>
              </a:rPr>
              <a:t>DV Agencies, please note information </a:t>
            </a:r>
            <a:r>
              <a:rPr lang="en-US" sz="3200" dirty="0" smtClean="0">
                <a:solidFill>
                  <a:schemeClr val="accent3">
                    <a:lumMod val="75000"/>
                  </a:schemeClr>
                </a:solidFill>
              </a:rPr>
              <a:t>regarding </a:t>
            </a:r>
            <a:r>
              <a:rPr lang="en-US" sz="3200" dirty="0">
                <a:solidFill>
                  <a:schemeClr val="accent3">
                    <a:lumMod val="75000"/>
                  </a:schemeClr>
                </a:solidFill>
              </a:rPr>
              <a:t>street address/P.O. Box</a:t>
            </a:r>
          </a:p>
          <a:p>
            <a:pPr>
              <a:buFont typeface="Wingdings" panose="05000000000000000000" pitchFamily="2" charset="2"/>
              <a:buChar char="q"/>
            </a:pPr>
            <a:endParaRPr lang="en-US" dirty="0"/>
          </a:p>
        </p:txBody>
      </p:sp>
    </p:spTree>
    <p:extLst>
      <p:ext uri="{BB962C8B-B14F-4D97-AF65-F5344CB8AC3E}">
        <p14:creationId xmlns:p14="http://schemas.microsoft.com/office/powerpoint/2010/main" val="506247739"/>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Board Members</a:t>
            </a:r>
            <a:endParaRPr lang="en-US" dirty="0"/>
          </a:p>
        </p:txBody>
      </p:sp>
      <p:pic>
        <p:nvPicPr>
          <p:cNvPr id="6" name="Content Placeholder 5"/>
          <p:cNvPicPr>
            <a:picLocks noGrp="1" noChangeAspect="1"/>
          </p:cNvPicPr>
          <p:nvPr>
            <p:ph sz="quarter" idx="1"/>
          </p:nvPr>
        </p:nvPicPr>
        <p:blipFill>
          <a:blip r:embed="rId2"/>
          <a:stretch>
            <a:fillRect/>
          </a:stretch>
        </p:blipFill>
        <p:spPr>
          <a:xfrm>
            <a:off x="1142699" y="1600200"/>
            <a:ext cx="7093552" cy="4495800"/>
          </a:xfrm>
          <a:prstGeom prst="rect">
            <a:avLst/>
          </a:prstGeom>
        </p:spPr>
      </p:pic>
    </p:spTree>
    <p:extLst>
      <p:ext uri="{BB962C8B-B14F-4D97-AF65-F5344CB8AC3E}">
        <p14:creationId xmlns:p14="http://schemas.microsoft.com/office/powerpoint/2010/main" val="104978176"/>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List of Board Members</a:t>
            </a:r>
            <a:endParaRPr lang="en-US" dirty="0"/>
          </a:p>
        </p:txBody>
      </p:sp>
      <p:sp>
        <p:nvSpPr>
          <p:cNvPr id="3" name="Content Placeholder 2"/>
          <p:cNvSpPr>
            <a:spLocks noGrp="1"/>
          </p:cNvSpPr>
          <p:nvPr>
            <p:ph sz="quarter" idx="1"/>
          </p:nvPr>
        </p:nvSpPr>
        <p:spPr/>
        <p:txBody>
          <a:bodyPr>
            <a:normAutofit fontScale="70000" lnSpcReduction="20000"/>
          </a:bodyPr>
          <a:lstStyle/>
          <a:p>
            <a:pPr>
              <a:buFont typeface="Wingdings" panose="05000000000000000000" pitchFamily="2" charset="2"/>
              <a:buChar char="q"/>
            </a:pPr>
            <a:r>
              <a:rPr lang="en-US" sz="3200" dirty="0" smtClean="0">
                <a:solidFill>
                  <a:schemeClr val="accent3">
                    <a:lumMod val="75000"/>
                  </a:schemeClr>
                </a:solidFill>
              </a:rPr>
              <a:t>Complete </a:t>
            </a:r>
            <a:r>
              <a:rPr lang="en-US" sz="3200" dirty="0">
                <a:solidFill>
                  <a:schemeClr val="accent3">
                    <a:lumMod val="75000"/>
                  </a:schemeClr>
                </a:solidFill>
              </a:rPr>
              <a:t>each field – </a:t>
            </a:r>
          </a:p>
          <a:p>
            <a:pPr>
              <a:buNone/>
            </a:pPr>
            <a:endParaRPr lang="en-US" sz="3200" dirty="0">
              <a:solidFill>
                <a:schemeClr val="accent3">
                  <a:lumMod val="75000"/>
                </a:schemeClr>
              </a:solidFill>
            </a:endParaRPr>
          </a:p>
          <a:p>
            <a:pPr>
              <a:buNone/>
            </a:pPr>
            <a:r>
              <a:rPr lang="en-US" sz="3200" dirty="0">
                <a:solidFill>
                  <a:schemeClr val="accent3">
                    <a:lumMod val="75000"/>
                  </a:schemeClr>
                </a:solidFill>
              </a:rPr>
              <a:t> </a:t>
            </a:r>
            <a:r>
              <a:rPr lang="en-US" sz="3200" dirty="0" smtClean="0">
                <a:solidFill>
                  <a:schemeClr val="accent3">
                    <a:lumMod val="75000"/>
                  </a:schemeClr>
                </a:solidFill>
              </a:rPr>
              <a:t>*”Term </a:t>
            </a:r>
            <a:r>
              <a:rPr lang="en-US" sz="3200" dirty="0">
                <a:solidFill>
                  <a:schemeClr val="accent3">
                    <a:lumMod val="75000"/>
                  </a:schemeClr>
                </a:solidFill>
              </a:rPr>
              <a:t>of office” is not length of service but rather the stated term in the Articles of Incorporation or the organization’s By-Laws for the Board Member</a:t>
            </a:r>
          </a:p>
          <a:p>
            <a:pPr>
              <a:buNone/>
            </a:pPr>
            <a:r>
              <a:rPr lang="en-US" sz="3200" dirty="0">
                <a:solidFill>
                  <a:schemeClr val="accent3">
                    <a:lumMod val="75000"/>
                  </a:schemeClr>
                </a:solidFill>
              </a:rPr>
              <a:t>*”Qualification” may include advocacy or expertise related to the Board Member’s profession or in the non-profit/homeless arena.  An example might be an Educator that is/has been the liaison for homeless children/families in a school system</a:t>
            </a:r>
          </a:p>
          <a:p>
            <a:pPr>
              <a:buNone/>
            </a:pPr>
            <a:r>
              <a:rPr lang="en-US" sz="3200" dirty="0">
                <a:solidFill>
                  <a:schemeClr val="accent3">
                    <a:lumMod val="75000"/>
                  </a:schemeClr>
                </a:solidFill>
              </a:rPr>
              <a:t>*”Ethnicity” for this purpose will be </a:t>
            </a:r>
            <a:r>
              <a:rPr lang="en-US" sz="3200" dirty="0" smtClean="0">
                <a:solidFill>
                  <a:schemeClr val="accent3">
                    <a:lumMod val="75000"/>
                  </a:schemeClr>
                </a:solidFill>
              </a:rPr>
              <a:t>Hispanic </a:t>
            </a:r>
            <a:r>
              <a:rPr lang="en-US" sz="3200" dirty="0">
                <a:solidFill>
                  <a:schemeClr val="accent3">
                    <a:lumMod val="75000"/>
                  </a:schemeClr>
                </a:solidFill>
              </a:rPr>
              <a:t>or </a:t>
            </a:r>
            <a:r>
              <a:rPr lang="en-US" sz="3200" dirty="0" smtClean="0">
                <a:solidFill>
                  <a:schemeClr val="accent3">
                    <a:lumMod val="75000"/>
                  </a:schemeClr>
                </a:solidFill>
              </a:rPr>
              <a:t>non-Hispanic</a:t>
            </a:r>
          </a:p>
          <a:p>
            <a:pPr>
              <a:buNone/>
            </a:pPr>
            <a:r>
              <a:rPr lang="en-US" sz="2600" dirty="0" smtClean="0">
                <a:solidFill>
                  <a:srgbClr val="8A7967"/>
                </a:solidFill>
              </a:rPr>
              <a:t>*  </a:t>
            </a:r>
            <a:r>
              <a:rPr lang="en-US" sz="3100" dirty="0" smtClean="0">
                <a:solidFill>
                  <a:srgbClr val="8A7967"/>
                </a:solidFill>
              </a:rPr>
              <a:t>Board </a:t>
            </a:r>
            <a:r>
              <a:rPr lang="en-US" sz="3100" dirty="0">
                <a:solidFill>
                  <a:srgbClr val="8A7967"/>
                </a:solidFill>
              </a:rPr>
              <a:t>member list will accept more than one board member</a:t>
            </a:r>
            <a:endParaRPr lang="en-US" sz="3100" dirty="0">
              <a:solidFill>
                <a:schemeClr val="accent3">
                  <a:lumMod val="75000"/>
                </a:schemeClr>
              </a:solidFill>
            </a:endParaRPr>
          </a:p>
          <a:p>
            <a:pPr>
              <a:buNone/>
            </a:pPr>
            <a:r>
              <a:rPr lang="en-US" sz="3200" dirty="0">
                <a:solidFill>
                  <a:schemeClr val="accent3">
                    <a:lumMod val="75000"/>
                  </a:schemeClr>
                </a:solidFill>
              </a:rPr>
              <a:t>*”Homeless/Formerly Homeless” - see requirements on next slide</a:t>
            </a:r>
          </a:p>
          <a:p>
            <a:pPr marL="0" indent="0">
              <a:buNone/>
            </a:pPr>
            <a:endParaRPr lang="en-US" dirty="0"/>
          </a:p>
        </p:txBody>
      </p:sp>
    </p:spTree>
    <p:extLst>
      <p:ext uri="{BB962C8B-B14F-4D97-AF65-F5344CB8AC3E}">
        <p14:creationId xmlns:p14="http://schemas.microsoft.com/office/powerpoint/2010/main" val="2389996881"/>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Homeless Participation on the Board of Directors or other equivalent policy making entity	</a:t>
            </a:r>
            <a:endParaRPr lang="en-US" sz="3200" dirty="0"/>
          </a:p>
        </p:txBody>
      </p:sp>
      <p:sp>
        <p:nvSpPr>
          <p:cNvPr id="3" name="Content Placeholder 2"/>
          <p:cNvSpPr>
            <a:spLocks noGrp="1"/>
          </p:cNvSpPr>
          <p:nvPr>
            <p:ph sz="quarter" idx="1"/>
          </p:nvPr>
        </p:nvSpPr>
        <p:spPr/>
        <p:txBody>
          <a:bodyPr>
            <a:normAutofit fontScale="55000" lnSpcReduction="20000"/>
          </a:bodyPr>
          <a:lstStyle/>
          <a:p>
            <a:pPr>
              <a:buFont typeface="Wingdings" panose="05000000000000000000" pitchFamily="2" charset="2"/>
              <a:buChar char="q"/>
            </a:pPr>
            <a:r>
              <a:rPr lang="en-US" b="1" dirty="0" smtClean="0">
                <a:solidFill>
                  <a:schemeClr val="accent3">
                    <a:lumMod val="75000"/>
                  </a:schemeClr>
                </a:solidFill>
              </a:rPr>
              <a:t>§ </a:t>
            </a:r>
            <a:r>
              <a:rPr lang="en-US" b="1" dirty="0">
                <a:solidFill>
                  <a:schemeClr val="accent3">
                    <a:lumMod val="75000"/>
                  </a:schemeClr>
                </a:solidFill>
              </a:rPr>
              <a:t>576.405 Homeless participation.</a:t>
            </a:r>
            <a:endParaRPr lang="en-US" dirty="0">
              <a:solidFill>
                <a:schemeClr val="accent3">
                  <a:lumMod val="75000"/>
                </a:schemeClr>
              </a:solidFill>
            </a:endParaRPr>
          </a:p>
          <a:p>
            <a:r>
              <a:rPr lang="en-US" dirty="0">
                <a:solidFill>
                  <a:schemeClr val="accent3">
                    <a:lumMod val="75000"/>
                  </a:schemeClr>
                </a:solidFill>
              </a:rPr>
              <a:t>(a) Unless the recipient is a State, the recipient must provide for the participation of not less than one homeless individual or formerly homeless individual on the board of directors or other equivalent policymaking entity of the recipient, to the extent that the entity considers and makes policies and decisions regarding any facilities, services, or other assistance that receive funding under Emergency Solutions Grant (ESG).</a:t>
            </a:r>
          </a:p>
          <a:p>
            <a:r>
              <a:rPr lang="en-US" dirty="0">
                <a:solidFill>
                  <a:schemeClr val="accent3">
                    <a:lumMod val="75000"/>
                  </a:schemeClr>
                </a:solidFill>
              </a:rPr>
              <a:t>(b) If the recipient is unable to meet requirement under paragraph (a), it must instead develop and implement a plan to consult with homeless or formerly homeless individuals in considering and making policies and decisions regarding any facilities, services, or other assistance that receive funding under Emergency Solutions Grant (ESG). The plan must be included in the annual action plan required under 24 CFR 91.220.</a:t>
            </a:r>
          </a:p>
          <a:p>
            <a:r>
              <a:rPr lang="en-US" dirty="0">
                <a:solidFill>
                  <a:schemeClr val="accent3">
                    <a:lumMod val="75000"/>
                  </a:schemeClr>
                </a:solidFill>
              </a:rPr>
              <a:t>(c) To the maximum extent practicable, the recipient or sub-recipient must involve homeless individuals and families in constructing, renovating, maintaining, and operating facilities assisted under ESG, in providing services assisted under ESG, and in providing services for occupants of facilities assisted under ESG. This involvement may include employment or volunteer services.</a:t>
            </a:r>
            <a:endParaRPr lang="en-US" dirty="0"/>
          </a:p>
        </p:txBody>
      </p:sp>
    </p:spTree>
    <p:extLst>
      <p:ext uri="{BB962C8B-B14F-4D97-AF65-F5344CB8AC3E}">
        <p14:creationId xmlns:p14="http://schemas.microsoft.com/office/powerpoint/2010/main" val="1334943734"/>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Workshop Content</a:t>
            </a:r>
            <a:endParaRPr lang="en-US" dirty="0"/>
          </a:p>
        </p:txBody>
      </p:sp>
      <p:sp>
        <p:nvSpPr>
          <p:cNvPr id="3" name="Content Placeholder 2"/>
          <p:cNvSpPr>
            <a:spLocks noGrp="1"/>
          </p:cNvSpPr>
          <p:nvPr>
            <p:ph sz="quarter" idx="1"/>
          </p:nvPr>
        </p:nvSpPr>
        <p:spPr/>
        <p:txBody>
          <a:bodyPr/>
          <a:lstStyle/>
          <a:p>
            <a:r>
              <a:rPr lang="en-US" dirty="0" smtClean="0"/>
              <a:t>Organizational Documents </a:t>
            </a:r>
          </a:p>
          <a:p>
            <a:pPr lvl="1"/>
            <a:r>
              <a:rPr lang="en-US" dirty="0" smtClean="0"/>
              <a:t>Heather Smith and Christy Walker</a:t>
            </a:r>
          </a:p>
          <a:p>
            <a:r>
              <a:rPr lang="en-US" dirty="0" smtClean="0"/>
              <a:t>ESG Application process &amp; Introduction to </a:t>
            </a:r>
            <a:r>
              <a:rPr lang="en-US" dirty="0" err="1" smtClean="0"/>
              <a:t>HSOnline</a:t>
            </a:r>
            <a:endParaRPr lang="en-US" dirty="0" smtClean="0"/>
          </a:p>
          <a:p>
            <a:pPr lvl="1"/>
            <a:r>
              <a:rPr lang="en-US" dirty="0" smtClean="0"/>
              <a:t>Marion Goulbourne</a:t>
            </a:r>
            <a:endParaRPr lang="en-US" dirty="0"/>
          </a:p>
          <a:p>
            <a:r>
              <a:rPr lang="en-US" dirty="0" smtClean="0"/>
              <a:t>Shelter + Care Application process</a:t>
            </a:r>
          </a:p>
          <a:p>
            <a:pPr lvl="1"/>
            <a:r>
              <a:rPr lang="en-US" dirty="0" smtClean="0"/>
              <a:t>Libby </a:t>
            </a:r>
            <a:r>
              <a:rPr lang="en-US" dirty="0" err="1" smtClean="0"/>
              <a:t>Tyre</a:t>
            </a:r>
            <a:r>
              <a:rPr lang="en-US" dirty="0" smtClean="0"/>
              <a:t>, Danielle Jordon and Kate </a:t>
            </a:r>
            <a:r>
              <a:rPr lang="en-US" dirty="0"/>
              <a:t>T</a:t>
            </a:r>
            <a:r>
              <a:rPr lang="en-US" dirty="0" smtClean="0"/>
              <a:t>ettamant</a:t>
            </a:r>
          </a:p>
          <a:p>
            <a:r>
              <a:rPr lang="en-US" dirty="0" smtClean="0"/>
              <a:t>HOPWA Application process</a:t>
            </a:r>
          </a:p>
          <a:p>
            <a:pPr lvl="1"/>
            <a:r>
              <a:rPr lang="en-US" dirty="0" smtClean="0"/>
              <a:t>Dr. </a:t>
            </a:r>
            <a:r>
              <a:rPr lang="en-US" dirty="0" err="1" smtClean="0"/>
              <a:t>Harvinder</a:t>
            </a:r>
            <a:r>
              <a:rPr lang="en-US" dirty="0" smtClean="0"/>
              <a:t> K </a:t>
            </a:r>
            <a:r>
              <a:rPr lang="en-US" dirty="0" err="1" smtClean="0"/>
              <a:t>Makkar</a:t>
            </a:r>
            <a:r>
              <a:rPr lang="en-US" dirty="0" smtClean="0"/>
              <a:t> and John Shereikis</a:t>
            </a:r>
          </a:p>
        </p:txBody>
      </p:sp>
    </p:spTree>
    <p:extLst>
      <p:ext uri="{BB962C8B-B14F-4D97-AF65-F5344CB8AC3E}">
        <p14:creationId xmlns:p14="http://schemas.microsoft.com/office/powerpoint/2010/main" val="2982784993"/>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Articles of Incorporation</a:t>
            </a:r>
            <a:endParaRPr lang="en-US" dirty="0"/>
          </a:p>
        </p:txBody>
      </p:sp>
      <p:sp>
        <p:nvSpPr>
          <p:cNvPr id="3" name="Content Placeholder 2"/>
          <p:cNvSpPr>
            <a:spLocks noGrp="1"/>
          </p:cNvSpPr>
          <p:nvPr>
            <p:ph sz="quarter" idx="1"/>
          </p:nvPr>
        </p:nvSpPr>
        <p:spPr/>
        <p:txBody>
          <a:bodyPr>
            <a:normAutofit fontScale="92500"/>
          </a:bodyPr>
          <a:lstStyle/>
          <a:p>
            <a:pPr lvl="1">
              <a:buNone/>
            </a:pPr>
            <a:endParaRPr lang="en-US" sz="2000" dirty="0">
              <a:solidFill>
                <a:schemeClr val="accent3">
                  <a:lumMod val="75000"/>
                </a:schemeClr>
              </a:solidFill>
            </a:endParaRPr>
          </a:p>
          <a:p>
            <a:pPr marL="804672" lvl="1" indent="-457200">
              <a:buClr>
                <a:schemeClr val="accent2"/>
              </a:buClr>
            </a:pPr>
            <a:r>
              <a:rPr lang="en-US" sz="2400" dirty="0">
                <a:solidFill>
                  <a:schemeClr val="accent3">
                    <a:lumMod val="75000"/>
                  </a:schemeClr>
                </a:solidFill>
              </a:rPr>
              <a:t>Original </a:t>
            </a:r>
            <a:r>
              <a:rPr lang="en-US" sz="2400" dirty="0" smtClean="0">
                <a:solidFill>
                  <a:schemeClr val="accent3">
                    <a:lumMod val="75000"/>
                  </a:schemeClr>
                </a:solidFill>
              </a:rPr>
              <a:t>Articles of Incorporation </a:t>
            </a:r>
            <a:r>
              <a:rPr lang="en-US" sz="2400" dirty="0">
                <a:solidFill>
                  <a:schemeClr val="accent3">
                    <a:lumMod val="75000"/>
                  </a:schemeClr>
                </a:solidFill>
              </a:rPr>
              <a:t>as submitted to the Secretary of State’s Office at the time of Incorporation (should be stamped by the </a:t>
            </a:r>
            <a:r>
              <a:rPr lang="en-US" sz="2400" dirty="0" err="1">
                <a:solidFill>
                  <a:schemeClr val="accent3">
                    <a:lumMod val="75000"/>
                  </a:schemeClr>
                </a:solidFill>
              </a:rPr>
              <a:t>SoS</a:t>
            </a:r>
            <a:r>
              <a:rPr lang="en-US" sz="2400" dirty="0">
                <a:solidFill>
                  <a:schemeClr val="accent3">
                    <a:lumMod val="75000"/>
                  </a:schemeClr>
                </a:solidFill>
              </a:rPr>
              <a:t> office with date).</a:t>
            </a:r>
          </a:p>
          <a:p>
            <a:pPr marL="804672" lvl="1" indent="-457200">
              <a:buClr>
                <a:schemeClr val="accent2"/>
              </a:buClr>
            </a:pPr>
            <a:r>
              <a:rPr lang="en-US" sz="2400" dirty="0">
                <a:solidFill>
                  <a:schemeClr val="accent3">
                    <a:lumMod val="75000"/>
                  </a:schemeClr>
                </a:solidFill>
              </a:rPr>
              <a:t>Articles of Incorporation may be “Re-Stated” if the organization has changed its name or some component of the Original Articles of Incorporation (should also be stamped by the </a:t>
            </a:r>
            <a:r>
              <a:rPr lang="en-US" sz="2400" dirty="0" err="1">
                <a:solidFill>
                  <a:schemeClr val="accent3">
                    <a:lumMod val="75000"/>
                  </a:schemeClr>
                </a:solidFill>
              </a:rPr>
              <a:t>SoS</a:t>
            </a:r>
            <a:r>
              <a:rPr lang="en-US" sz="2400" dirty="0">
                <a:solidFill>
                  <a:schemeClr val="accent3">
                    <a:lumMod val="75000"/>
                  </a:schemeClr>
                </a:solidFill>
              </a:rPr>
              <a:t> office with date).</a:t>
            </a:r>
          </a:p>
          <a:p>
            <a:pPr marL="804672" lvl="1" indent="-457200">
              <a:buClr>
                <a:schemeClr val="accent2"/>
              </a:buClr>
            </a:pPr>
            <a:r>
              <a:rPr lang="en-US" sz="2400" dirty="0">
                <a:solidFill>
                  <a:schemeClr val="accent3">
                    <a:lumMod val="75000"/>
                  </a:schemeClr>
                </a:solidFill>
              </a:rPr>
              <a:t>ONLY Articles of Incorporation should be uploaded to the category.</a:t>
            </a:r>
          </a:p>
          <a:p>
            <a:pPr marL="0" lvl="1" indent="0">
              <a:lnSpc>
                <a:spcPct val="114000"/>
              </a:lnSpc>
              <a:spcBef>
                <a:spcPts val="700"/>
              </a:spcBef>
              <a:buClr>
                <a:schemeClr val="accent2"/>
              </a:buClr>
              <a:buNone/>
            </a:pPr>
            <a:endParaRPr lang="en-US" sz="1600" b="1" dirty="0" smtClean="0">
              <a:solidFill>
                <a:schemeClr val="accent3">
                  <a:lumMod val="75000"/>
                </a:schemeClr>
              </a:solidFill>
            </a:endParaRPr>
          </a:p>
          <a:p>
            <a:pPr marL="0" lvl="1" indent="0">
              <a:lnSpc>
                <a:spcPct val="114000"/>
              </a:lnSpc>
              <a:spcBef>
                <a:spcPts val="700"/>
              </a:spcBef>
              <a:buClr>
                <a:schemeClr val="accent2"/>
              </a:buClr>
              <a:buNone/>
            </a:pPr>
            <a:r>
              <a:rPr lang="en-US" sz="2200" b="1" dirty="0" smtClean="0">
                <a:solidFill>
                  <a:schemeClr val="accent3">
                    <a:lumMod val="75000"/>
                  </a:schemeClr>
                </a:solidFill>
              </a:rPr>
              <a:t>*</a:t>
            </a:r>
            <a:r>
              <a:rPr lang="en-US" sz="2200" b="1" dirty="0">
                <a:solidFill>
                  <a:schemeClr val="accent3">
                    <a:lumMod val="75000"/>
                  </a:schemeClr>
                </a:solidFill>
              </a:rPr>
              <a:t>Not applicable for units of local government, quasi-state organizations</a:t>
            </a:r>
          </a:p>
          <a:p>
            <a:pPr marL="0" indent="0">
              <a:buNone/>
            </a:pPr>
            <a:endParaRPr lang="en-US" dirty="0"/>
          </a:p>
        </p:txBody>
      </p:sp>
    </p:spTree>
    <p:extLst>
      <p:ext uri="{BB962C8B-B14F-4D97-AF65-F5344CB8AC3E}">
        <p14:creationId xmlns:p14="http://schemas.microsoft.com/office/powerpoint/2010/main" val="2680379483"/>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Upload Page</a:t>
            </a:r>
            <a:endParaRPr lang="en-US" dirty="0"/>
          </a:p>
        </p:txBody>
      </p:sp>
      <p:pic>
        <p:nvPicPr>
          <p:cNvPr id="5" name="Content Placeholder 4"/>
          <p:cNvPicPr>
            <a:picLocks noGrp="1" noChangeAspect="1"/>
          </p:cNvPicPr>
          <p:nvPr>
            <p:ph sz="quarter" idx="1"/>
          </p:nvPr>
        </p:nvPicPr>
        <p:blipFill>
          <a:blip r:embed="rId2"/>
          <a:stretch>
            <a:fillRect/>
          </a:stretch>
        </p:blipFill>
        <p:spPr>
          <a:xfrm>
            <a:off x="2305596" y="1600200"/>
            <a:ext cx="4767757" cy="4495800"/>
          </a:xfrm>
          <a:prstGeom prst="rect">
            <a:avLst/>
          </a:prstGeom>
        </p:spPr>
      </p:pic>
    </p:spTree>
    <p:extLst>
      <p:ext uri="{BB962C8B-B14F-4D97-AF65-F5344CB8AC3E}">
        <p14:creationId xmlns:p14="http://schemas.microsoft.com/office/powerpoint/2010/main" val="4212782159"/>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Certificate of Incorporation</a:t>
            </a:r>
            <a:endParaRPr lang="en-US" dirty="0"/>
          </a:p>
        </p:txBody>
      </p:sp>
      <p:sp>
        <p:nvSpPr>
          <p:cNvPr id="3" name="Content Placeholder 2"/>
          <p:cNvSpPr>
            <a:spLocks noGrp="1"/>
          </p:cNvSpPr>
          <p:nvPr>
            <p:ph sz="quarter" idx="1"/>
          </p:nvPr>
        </p:nvSpPr>
        <p:spPr/>
        <p:txBody>
          <a:bodyPr>
            <a:normAutofit fontScale="92500"/>
          </a:bodyPr>
          <a:lstStyle/>
          <a:p>
            <a:pPr>
              <a:buFont typeface="Wingdings" panose="05000000000000000000" pitchFamily="2" charset="2"/>
              <a:buChar char="q"/>
            </a:pPr>
            <a:r>
              <a:rPr lang="en-US" sz="2200" dirty="0" smtClean="0">
                <a:solidFill>
                  <a:schemeClr val="accent3">
                    <a:lumMod val="75000"/>
                  </a:schemeClr>
                </a:solidFill>
              </a:rPr>
              <a:t>This </a:t>
            </a:r>
            <a:r>
              <a:rPr lang="en-US" sz="2200" dirty="0">
                <a:solidFill>
                  <a:schemeClr val="accent3">
                    <a:lumMod val="75000"/>
                  </a:schemeClr>
                </a:solidFill>
              </a:rPr>
              <a:t>document is issued by the Secretary of State at the time of incorporation, certifying that an organization “has been duly incorporated under the laws of the State of Georgia on the effective date….by the filing of Articles of Incorporation in the office of the Secretary of State …..” </a:t>
            </a:r>
            <a:endParaRPr lang="en-US" sz="2200" dirty="0" smtClean="0">
              <a:solidFill>
                <a:schemeClr val="accent3">
                  <a:lumMod val="75000"/>
                </a:schemeClr>
              </a:solidFill>
            </a:endParaRPr>
          </a:p>
          <a:p>
            <a:pPr marL="320040" lvl="1" indent="-320040">
              <a:lnSpc>
                <a:spcPct val="114000"/>
              </a:lnSpc>
              <a:spcBef>
                <a:spcPts val="700"/>
              </a:spcBef>
              <a:buClr>
                <a:schemeClr val="accent2"/>
              </a:buClr>
            </a:pPr>
            <a:r>
              <a:rPr lang="en-US" sz="2200" dirty="0">
                <a:solidFill>
                  <a:schemeClr val="accent3">
                    <a:lumMod val="75000"/>
                  </a:schemeClr>
                </a:solidFill>
              </a:rPr>
              <a:t>ONLY </a:t>
            </a:r>
            <a:r>
              <a:rPr lang="en-US" sz="2200" dirty="0" smtClean="0">
                <a:solidFill>
                  <a:schemeClr val="accent3">
                    <a:lumMod val="75000"/>
                  </a:schemeClr>
                </a:solidFill>
              </a:rPr>
              <a:t>Certificate </a:t>
            </a:r>
            <a:r>
              <a:rPr lang="en-US" sz="2200" dirty="0">
                <a:solidFill>
                  <a:schemeClr val="accent3">
                    <a:lumMod val="75000"/>
                  </a:schemeClr>
                </a:solidFill>
              </a:rPr>
              <a:t>of Incorporation should be uploaded to the category</a:t>
            </a:r>
            <a:r>
              <a:rPr lang="en-US" sz="2200" dirty="0" smtClean="0">
                <a:solidFill>
                  <a:schemeClr val="accent3">
                    <a:lumMod val="75000"/>
                  </a:schemeClr>
                </a:solidFill>
              </a:rPr>
              <a:t>.</a:t>
            </a:r>
          </a:p>
          <a:p>
            <a:pPr marL="320040" lvl="1" indent="-320040">
              <a:lnSpc>
                <a:spcPct val="114000"/>
              </a:lnSpc>
              <a:spcBef>
                <a:spcPts val="700"/>
              </a:spcBef>
              <a:buClr>
                <a:schemeClr val="accent2"/>
              </a:buClr>
            </a:pPr>
            <a:r>
              <a:rPr lang="en-US" sz="2200" dirty="0" smtClean="0">
                <a:solidFill>
                  <a:schemeClr val="accent3">
                    <a:lumMod val="75000"/>
                  </a:schemeClr>
                </a:solidFill>
              </a:rPr>
              <a:t>This is also called “Certificate of Existence.” You purchase thru Secretary of State website for a $10 </a:t>
            </a:r>
            <a:r>
              <a:rPr lang="en-US" sz="2200" dirty="0">
                <a:solidFill>
                  <a:schemeClr val="accent3">
                    <a:lumMod val="75000"/>
                  </a:schemeClr>
                </a:solidFill>
              </a:rPr>
              <a:t>fee. </a:t>
            </a:r>
            <a:r>
              <a:rPr lang="en-US" sz="2200" dirty="0" smtClean="0">
                <a:solidFill>
                  <a:schemeClr val="accent3">
                    <a:lumMod val="75000"/>
                  </a:schemeClr>
                </a:solidFill>
              </a:rPr>
              <a:t>Please refer to this link https</a:t>
            </a:r>
            <a:r>
              <a:rPr lang="en-US" sz="2200" dirty="0">
                <a:solidFill>
                  <a:schemeClr val="accent3">
                    <a:lumMod val="75000"/>
                  </a:schemeClr>
                </a:solidFill>
              </a:rPr>
              <a:t>://ecorp.sos.ga.gov/</a:t>
            </a:r>
            <a:endParaRPr lang="en-US" sz="2200" dirty="0" smtClean="0">
              <a:solidFill>
                <a:schemeClr val="accent3">
                  <a:lumMod val="75000"/>
                </a:schemeClr>
              </a:solidFill>
            </a:endParaRPr>
          </a:p>
          <a:p>
            <a:pPr>
              <a:buNone/>
            </a:pPr>
            <a:r>
              <a:rPr lang="en-US" sz="2000" dirty="0" smtClean="0">
                <a:solidFill>
                  <a:schemeClr val="accent3">
                    <a:lumMod val="75000"/>
                  </a:schemeClr>
                </a:solidFill>
              </a:rPr>
              <a:t>*</a:t>
            </a:r>
            <a:r>
              <a:rPr lang="en-US" sz="1700" b="1" dirty="0" smtClean="0">
                <a:solidFill>
                  <a:schemeClr val="accent3">
                    <a:lumMod val="75000"/>
                  </a:schemeClr>
                </a:solidFill>
              </a:rPr>
              <a:t>Not </a:t>
            </a:r>
            <a:r>
              <a:rPr lang="en-US" sz="1700" b="1" dirty="0">
                <a:solidFill>
                  <a:schemeClr val="accent3">
                    <a:lumMod val="75000"/>
                  </a:schemeClr>
                </a:solidFill>
              </a:rPr>
              <a:t>applicable for units of local government, quasi-state organizations</a:t>
            </a:r>
          </a:p>
          <a:p>
            <a:pPr marL="0" indent="0">
              <a:buNone/>
            </a:pPr>
            <a:r>
              <a:rPr lang="en-US" sz="1700" b="1" dirty="0" smtClean="0">
                <a:solidFill>
                  <a:schemeClr val="accent3">
                    <a:lumMod val="75000"/>
                  </a:schemeClr>
                </a:solidFill>
              </a:rPr>
              <a:t>*</a:t>
            </a:r>
            <a:r>
              <a:rPr lang="en-US" sz="1700" b="1" dirty="0">
                <a:solidFill>
                  <a:schemeClr val="accent3">
                    <a:lumMod val="75000"/>
                  </a:schemeClr>
                </a:solidFill>
              </a:rPr>
              <a:t>Not the same as the Annual Registration with the Secretary of State’s office (we will confirm current status with the registration and no action is necessary by the applicant)</a:t>
            </a:r>
          </a:p>
          <a:p>
            <a:pPr marL="0" indent="0">
              <a:buNone/>
            </a:pPr>
            <a:endParaRPr lang="en-US" dirty="0"/>
          </a:p>
        </p:txBody>
      </p:sp>
    </p:spTree>
    <p:extLst>
      <p:ext uri="{BB962C8B-B14F-4D97-AF65-F5344CB8AC3E}">
        <p14:creationId xmlns:p14="http://schemas.microsoft.com/office/powerpoint/2010/main" val="1359525802"/>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501(c)3 Determination Letter</a:t>
            </a:r>
            <a:endParaRPr lang="en-US" dirty="0"/>
          </a:p>
        </p:txBody>
      </p:sp>
      <p:sp>
        <p:nvSpPr>
          <p:cNvPr id="3" name="Content Placeholder 2"/>
          <p:cNvSpPr>
            <a:spLocks noGrp="1"/>
          </p:cNvSpPr>
          <p:nvPr>
            <p:ph sz="quarter" idx="1"/>
          </p:nvPr>
        </p:nvSpPr>
        <p:spPr/>
        <p:txBody>
          <a:bodyPr>
            <a:normAutofit fontScale="92500"/>
          </a:bodyPr>
          <a:lstStyle/>
          <a:p>
            <a:pPr marL="342900" lvl="1" indent="-342900">
              <a:buClr>
                <a:schemeClr val="accent2"/>
              </a:buClr>
              <a:buSzPct val="80000"/>
            </a:pPr>
            <a:r>
              <a:rPr lang="en-US" sz="3900" dirty="0" smtClean="0">
                <a:solidFill>
                  <a:schemeClr val="accent3">
                    <a:lumMod val="75000"/>
                  </a:schemeClr>
                </a:solidFill>
              </a:rPr>
              <a:t>This </a:t>
            </a:r>
            <a:r>
              <a:rPr lang="en-US" sz="3900" dirty="0">
                <a:solidFill>
                  <a:schemeClr val="accent3">
                    <a:lumMod val="75000"/>
                  </a:schemeClr>
                </a:solidFill>
              </a:rPr>
              <a:t>is a “threshold” determinant - without this </a:t>
            </a:r>
            <a:r>
              <a:rPr lang="en-US" sz="3900" b="1" dirty="0">
                <a:solidFill>
                  <a:schemeClr val="accent3">
                    <a:lumMod val="75000"/>
                  </a:schemeClr>
                </a:solidFill>
              </a:rPr>
              <a:t>final determination </a:t>
            </a:r>
            <a:r>
              <a:rPr lang="en-US" sz="3900" dirty="0">
                <a:solidFill>
                  <a:schemeClr val="accent3">
                    <a:lumMod val="75000"/>
                  </a:schemeClr>
                </a:solidFill>
              </a:rPr>
              <a:t>(with the exception </a:t>
            </a:r>
            <a:r>
              <a:rPr lang="en-US" sz="3900" dirty="0" smtClean="0">
                <a:solidFill>
                  <a:schemeClr val="accent3">
                    <a:lumMod val="75000"/>
                  </a:schemeClr>
                </a:solidFill>
              </a:rPr>
              <a:t>below, </a:t>
            </a:r>
            <a:r>
              <a:rPr lang="en-US" sz="3900" dirty="0">
                <a:solidFill>
                  <a:schemeClr val="accent3">
                    <a:lumMod val="75000"/>
                  </a:schemeClr>
                </a:solidFill>
              </a:rPr>
              <a:t>local governments and quasi-state organizations) organizations will not be considered for funding.</a:t>
            </a:r>
          </a:p>
          <a:p>
            <a:pPr marL="0" lvl="1" indent="0">
              <a:lnSpc>
                <a:spcPct val="114000"/>
              </a:lnSpc>
              <a:spcBef>
                <a:spcPts val="700"/>
              </a:spcBef>
              <a:buClr>
                <a:schemeClr val="accent2"/>
              </a:buClr>
              <a:buNone/>
            </a:pPr>
            <a:r>
              <a:rPr lang="en-US" sz="3900" b="1" dirty="0" smtClean="0">
                <a:solidFill>
                  <a:schemeClr val="accent3">
                    <a:lumMod val="75000"/>
                  </a:schemeClr>
                </a:solidFill>
              </a:rPr>
              <a:t>*</a:t>
            </a:r>
            <a:r>
              <a:rPr lang="en-US" sz="3900" b="1" dirty="0">
                <a:solidFill>
                  <a:schemeClr val="accent3">
                    <a:lumMod val="75000"/>
                  </a:schemeClr>
                </a:solidFill>
              </a:rPr>
              <a:t>Not applicable for units of local government, quasi-state organizations</a:t>
            </a:r>
          </a:p>
          <a:p>
            <a:pPr marL="0" indent="0">
              <a:buNone/>
            </a:pPr>
            <a:endParaRPr lang="en-US" dirty="0"/>
          </a:p>
        </p:txBody>
      </p:sp>
    </p:spTree>
    <p:extLst>
      <p:ext uri="{BB962C8B-B14F-4D97-AF65-F5344CB8AC3E}">
        <p14:creationId xmlns:p14="http://schemas.microsoft.com/office/powerpoint/2010/main" val="4019779375"/>
      </p:ext>
    </p:extLst>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Financial Procedures Manual</a:t>
            </a:r>
            <a:endParaRPr lang="en-US" dirty="0"/>
          </a:p>
        </p:txBody>
      </p:sp>
      <p:sp>
        <p:nvSpPr>
          <p:cNvPr id="3" name="Content Placeholder 2"/>
          <p:cNvSpPr>
            <a:spLocks noGrp="1"/>
          </p:cNvSpPr>
          <p:nvPr>
            <p:ph sz="quarter" idx="1"/>
          </p:nvPr>
        </p:nvSpPr>
        <p:spPr/>
        <p:txBody>
          <a:bodyPr>
            <a:normAutofit fontScale="92500"/>
          </a:bodyPr>
          <a:lstStyle/>
          <a:p>
            <a:pPr>
              <a:buFont typeface="Wingdings" panose="05000000000000000000" pitchFamily="2" charset="2"/>
              <a:buChar char="q"/>
            </a:pPr>
            <a:r>
              <a:rPr lang="en-US" sz="2200" dirty="0" smtClean="0">
                <a:solidFill>
                  <a:schemeClr val="accent3">
                    <a:lumMod val="75000"/>
                  </a:schemeClr>
                </a:solidFill>
              </a:rPr>
              <a:t>At </a:t>
            </a:r>
            <a:r>
              <a:rPr lang="en-US" sz="2200" dirty="0">
                <a:solidFill>
                  <a:schemeClr val="accent3">
                    <a:lumMod val="75000"/>
                  </a:schemeClr>
                </a:solidFill>
              </a:rPr>
              <a:t>a minimum, this policy manual should include information regarding –</a:t>
            </a:r>
          </a:p>
          <a:p>
            <a:endParaRPr lang="en-US" sz="2000" dirty="0">
              <a:solidFill>
                <a:schemeClr val="accent3">
                  <a:lumMod val="75000"/>
                </a:schemeClr>
              </a:solidFill>
            </a:endParaRPr>
          </a:p>
          <a:p>
            <a:pPr lvl="1">
              <a:buClr>
                <a:schemeClr val="accent2"/>
              </a:buClr>
              <a:buSzPct val="75000"/>
              <a:buFont typeface="Wingdings" panose="05000000000000000000" pitchFamily="2" charset="2"/>
              <a:buChar char="§"/>
            </a:pPr>
            <a:r>
              <a:rPr lang="en-US" sz="2400" dirty="0">
                <a:solidFill>
                  <a:schemeClr val="accent3">
                    <a:lumMod val="75000"/>
                  </a:schemeClr>
                </a:solidFill>
              </a:rPr>
              <a:t>Internal Controls/Financial Oversight</a:t>
            </a:r>
          </a:p>
          <a:p>
            <a:pPr lvl="1">
              <a:buClr>
                <a:schemeClr val="accent2"/>
              </a:buClr>
              <a:buSzPct val="75000"/>
              <a:buFont typeface="Wingdings" panose="05000000000000000000" pitchFamily="2" charset="2"/>
              <a:buChar char="§"/>
            </a:pPr>
            <a:r>
              <a:rPr lang="en-US" sz="2400" dirty="0">
                <a:solidFill>
                  <a:schemeClr val="accent3">
                    <a:lumMod val="75000"/>
                  </a:schemeClr>
                </a:solidFill>
              </a:rPr>
              <a:t>Accounts Payable procedures</a:t>
            </a:r>
          </a:p>
          <a:p>
            <a:pPr lvl="1">
              <a:buClr>
                <a:schemeClr val="accent2"/>
              </a:buClr>
              <a:buSzPct val="75000"/>
              <a:buFont typeface="Wingdings" panose="05000000000000000000" pitchFamily="2" charset="2"/>
              <a:buChar char="§"/>
            </a:pPr>
            <a:r>
              <a:rPr lang="en-US" sz="2400" dirty="0">
                <a:solidFill>
                  <a:schemeClr val="accent3">
                    <a:lumMod val="75000"/>
                  </a:schemeClr>
                </a:solidFill>
              </a:rPr>
              <a:t>Accounts Receivable procedures</a:t>
            </a:r>
          </a:p>
          <a:p>
            <a:pPr lvl="1">
              <a:buClr>
                <a:schemeClr val="accent2"/>
              </a:buClr>
              <a:buSzPct val="75000"/>
              <a:buFont typeface="Wingdings" panose="05000000000000000000" pitchFamily="2" charset="2"/>
              <a:buChar char="§"/>
            </a:pPr>
            <a:r>
              <a:rPr lang="en-US" sz="2400" dirty="0">
                <a:solidFill>
                  <a:schemeClr val="accent3">
                    <a:lumMod val="75000"/>
                  </a:schemeClr>
                </a:solidFill>
              </a:rPr>
              <a:t>Procurement</a:t>
            </a:r>
          </a:p>
          <a:p>
            <a:pPr lvl="1">
              <a:buClr>
                <a:schemeClr val="accent2"/>
              </a:buClr>
              <a:buSzPct val="75000"/>
              <a:buFont typeface="Wingdings" panose="05000000000000000000" pitchFamily="2" charset="2"/>
              <a:buChar char="§"/>
            </a:pPr>
            <a:r>
              <a:rPr lang="en-US" sz="2400" dirty="0">
                <a:solidFill>
                  <a:schemeClr val="accent3">
                    <a:lumMod val="75000"/>
                  </a:schemeClr>
                </a:solidFill>
              </a:rPr>
              <a:t>Basis of Accounting and Financial Statement preparation</a:t>
            </a:r>
          </a:p>
          <a:p>
            <a:pPr lvl="1">
              <a:buClr>
                <a:schemeClr val="accent2"/>
              </a:buClr>
              <a:buSzPct val="75000"/>
              <a:buFont typeface="Wingdings" panose="05000000000000000000" pitchFamily="2" charset="2"/>
              <a:buChar char="§"/>
            </a:pPr>
            <a:r>
              <a:rPr lang="en-US" sz="2400" dirty="0">
                <a:solidFill>
                  <a:schemeClr val="accent3">
                    <a:lumMod val="75000"/>
                  </a:schemeClr>
                </a:solidFill>
              </a:rPr>
              <a:t>Budgeting</a:t>
            </a:r>
          </a:p>
          <a:p>
            <a:pPr lvl="1">
              <a:buClr>
                <a:schemeClr val="accent2"/>
              </a:buClr>
              <a:buSzPct val="75000"/>
              <a:buFont typeface="Wingdings" panose="05000000000000000000" pitchFamily="2" charset="2"/>
              <a:buChar char="§"/>
            </a:pPr>
            <a:r>
              <a:rPr lang="en-US" sz="2400" dirty="0">
                <a:solidFill>
                  <a:schemeClr val="accent3">
                    <a:lumMod val="75000"/>
                  </a:schemeClr>
                </a:solidFill>
              </a:rPr>
              <a:t>Grants Management</a:t>
            </a:r>
          </a:p>
          <a:p>
            <a:pPr lvl="1"/>
            <a:endParaRPr lang="en-US" sz="1600" dirty="0">
              <a:solidFill>
                <a:schemeClr val="accent3">
                  <a:lumMod val="75000"/>
                </a:schemeClr>
              </a:solidFill>
            </a:endParaRPr>
          </a:p>
          <a:p>
            <a:pPr lvl="1">
              <a:buNone/>
            </a:pPr>
            <a:r>
              <a:rPr lang="en-US" sz="2200" u="sng" dirty="0">
                <a:solidFill>
                  <a:schemeClr val="accent3">
                    <a:lumMod val="75000"/>
                  </a:schemeClr>
                </a:solidFill>
              </a:rPr>
              <a:t>Do NOT submit a Personnel Manual or Employee Handbook</a:t>
            </a:r>
          </a:p>
        </p:txBody>
      </p:sp>
    </p:spTree>
    <p:extLst>
      <p:ext uri="{BB962C8B-B14F-4D97-AF65-F5344CB8AC3E}">
        <p14:creationId xmlns:p14="http://schemas.microsoft.com/office/powerpoint/2010/main" val="234300703"/>
      </p:ext>
    </p:extLst>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Minutes of Last 3 Board Meetings	</a:t>
            </a:r>
            <a:endParaRPr lang="en-US" dirty="0"/>
          </a:p>
        </p:txBody>
      </p:sp>
      <p:sp>
        <p:nvSpPr>
          <p:cNvPr id="3" name="Content Placeholder 2"/>
          <p:cNvSpPr>
            <a:spLocks noGrp="1"/>
          </p:cNvSpPr>
          <p:nvPr>
            <p:ph sz="quarter" idx="1"/>
          </p:nvPr>
        </p:nvSpPr>
        <p:spPr/>
        <p:txBody>
          <a:bodyPr/>
          <a:lstStyle/>
          <a:p>
            <a:pPr>
              <a:buNone/>
            </a:pPr>
            <a:endParaRPr lang="en-US" sz="2400" dirty="0">
              <a:solidFill>
                <a:schemeClr val="accent3">
                  <a:lumMod val="75000"/>
                </a:schemeClr>
              </a:solidFill>
            </a:endParaRPr>
          </a:p>
          <a:p>
            <a:pPr lvl="1">
              <a:buClr>
                <a:schemeClr val="accent2"/>
              </a:buClr>
            </a:pPr>
            <a:r>
              <a:rPr lang="en-US" sz="2400" dirty="0">
                <a:solidFill>
                  <a:schemeClr val="accent3">
                    <a:lumMod val="75000"/>
                  </a:schemeClr>
                </a:solidFill>
              </a:rPr>
              <a:t>Should be recent and in accordance with a schedule specified in the Articles of Incorporation or organization’s By-Laws (monthly, quarterly, </a:t>
            </a:r>
            <a:r>
              <a:rPr lang="en-US" sz="2400" dirty="0" err="1">
                <a:solidFill>
                  <a:schemeClr val="accent3">
                    <a:lumMod val="75000"/>
                  </a:schemeClr>
                </a:solidFill>
              </a:rPr>
              <a:t>etc</a:t>
            </a:r>
            <a:r>
              <a:rPr lang="en-US" sz="2400" dirty="0">
                <a:solidFill>
                  <a:schemeClr val="accent3">
                    <a:lumMod val="75000"/>
                  </a:schemeClr>
                </a:solidFill>
              </a:rPr>
              <a:t>)</a:t>
            </a:r>
          </a:p>
          <a:p>
            <a:pPr>
              <a:buFont typeface="Wingdings" panose="05000000000000000000" pitchFamily="2" charset="2"/>
              <a:buChar char="q"/>
            </a:pPr>
            <a:endParaRPr lang="en-US" sz="2400" dirty="0">
              <a:solidFill>
                <a:schemeClr val="accent3">
                  <a:lumMod val="75000"/>
                </a:schemeClr>
              </a:solidFill>
            </a:endParaRPr>
          </a:p>
          <a:p>
            <a:pPr lvl="1">
              <a:buClr>
                <a:schemeClr val="accent2"/>
              </a:buClr>
            </a:pPr>
            <a:r>
              <a:rPr lang="en-US" sz="2400" dirty="0">
                <a:solidFill>
                  <a:schemeClr val="accent3">
                    <a:lumMod val="75000"/>
                  </a:schemeClr>
                </a:solidFill>
              </a:rPr>
              <a:t>Gives a snapshot of the participation of the Board Members as well as how business is conducted</a:t>
            </a:r>
          </a:p>
          <a:p>
            <a:pPr lvl="1"/>
            <a:endParaRPr lang="en-US" sz="2400" dirty="0">
              <a:solidFill>
                <a:schemeClr val="accent3">
                  <a:lumMod val="75000"/>
                </a:schemeClr>
              </a:solidFill>
            </a:endParaRPr>
          </a:p>
          <a:p>
            <a:pPr lvl="1">
              <a:buClr>
                <a:schemeClr val="accent2"/>
              </a:buClr>
            </a:pPr>
            <a:r>
              <a:rPr lang="en-US" sz="2400" dirty="0">
                <a:solidFill>
                  <a:schemeClr val="accent3">
                    <a:lumMod val="75000"/>
                  </a:schemeClr>
                </a:solidFill>
              </a:rPr>
              <a:t>Three sets of minutes are required!  </a:t>
            </a:r>
            <a:r>
              <a:rPr lang="en-US" sz="2400" i="1" dirty="0">
                <a:solidFill>
                  <a:schemeClr val="accent3">
                    <a:lumMod val="75000"/>
                  </a:schemeClr>
                </a:solidFill>
              </a:rPr>
              <a:t>Meetings should have taken place in calendar year </a:t>
            </a:r>
            <a:r>
              <a:rPr lang="en-US" sz="2400" i="1" dirty="0" smtClean="0">
                <a:solidFill>
                  <a:schemeClr val="accent3">
                    <a:lumMod val="75000"/>
                  </a:schemeClr>
                </a:solidFill>
              </a:rPr>
              <a:t>2017 </a:t>
            </a:r>
            <a:r>
              <a:rPr lang="en-US" sz="2400" i="1" dirty="0">
                <a:solidFill>
                  <a:schemeClr val="accent3">
                    <a:lumMod val="75000"/>
                  </a:schemeClr>
                </a:solidFill>
              </a:rPr>
              <a:t>or early </a:t>
            </a:r>
            <a:r>
              <a:rPr lang="en-US" sz="2400" i="1" dirty="0" smtClean="0">
                <a:solidFill>
                  <a:schemeClr val="accent3">
                    <a:lumMod val="75000"/>
                  </a:schemeClr>
                </a:solidFill>
              </a:rPr>
              <a:t>2018.</a:t>
            </a:r>
            <a:endParaRPr lang="en-US" sz="2400" i="1" dirty="0">
              <a:solidFill>
                <a:schemeClr val="accent3">
                  <a:lumMod val="75000"/>
                </a:schemeClr>
              </a:solidFill>
            </a:endParaRPr>
          </a:p>
          <a:p>
            <a:pPr marL="0" indent="0">
              <a:buNone/>
            </a:pPr>
            <a:endParaRPr lang="en-US" dirty="0"/>
          </a:p>
        </p:txBody>
      </p:sp>
    </p:spTree>
    <p:extLst>
      <p:ext uri="{BB962C8B-B14F-4D97-AF65-F5344CB8AC3E}">
        <p14:creationId xmlns:p14="http://schemas.microsoft.com/office/powerpoint/2010/main" val="395896815"/>
      </p:ext>
    </p:extLst>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List of Organizational Staff</a:t>
            </a:r>
            <a:endParaRPr lang="en-US" dirty="0"/>
          </a:p>
        </p:txBody>
      </p:sp>
      <p:sp>
        <p:nvSpPr>
          <p:cNvPr id="3" name="Content Placeholder 2"/>
          <p:cNvSpPr>
            <a:spLocks noGrp="1"/>
          </p:cNvSpPr>
          <p:nvPr>
            <p:ph sz="quarter" idx="1"/>
          </p:nvPr>
        </p:nvSpPr>
        <p:spPr/>
        <p:txBody>
          <a:bodyPr/>
          <a:lstStyle/>
          <a:p>
            <a:pPr>
              <a:buFont typeface="Wingdings" panose="05000000000000000000" pitchFamily="2" charset="2"/>
              <a:buChar char="q"/>
            </a:pPr>
            <a:r>
              <a:rPr lang="en-US" sz="3200" dirty="0" smtClean="0">
                <a:solidFill>
                  <a:schemeClr val="accent3">
                    <a:lumMod val="75000"/>
                  </a:schemeClr>
                </a:solidFill>
              </a:rPr>
              <a:t>Include </a:t>
            </a:r>
            <a:r>
              <a:rPr lang="en-US" sz="3200" dirty="0">
                <a:solidFill>
                  <a:schemeClr val="accent3">
                    <a:lumMod val="75000"/>
                  </a:schemeClr>
                </a:solidFill>
              </a:rPr>
              <a:t>list of current program staff, support staff (might include financial staff), as well as, the upward chain of management</a:t>
            </a:r>
          </a:p>
          <a:p>
            <a:pPr>
              <a:buFont typeface="Wingdings" panose="05000000000000000000" pitchFamily="2" charset="2"/>
              <a:buChar char="q"/>
            </a:pPr>
            <a:r>
              <a:rPr lang="en-US" sz="3200" dirty="0">
                <a:solidFill>
                  <a:schemeClr val="accent3">
                    <a:lumMod val="75000"/>
                  </a:schemeClr>
                </a:solidFill>
              </a:rPr>
              <a:t>Must include both name and position</a:t>
            </a:r>
          </a:p>
          <a:p>
            <a:pPr>
              <a:buFont typeface="Wingdings" panose="05000000000000000000" pitchFamily="2" charset="2"/>
              <a:buChar char="q"/>
            </a:pPr>
            <a:r>
              <a:rPr lang="en-US" sz="3200" u="sng" dirty="0">
                <a:solidFill>
                  <a:schemeClr val="accent3">
                    <a:lumMod val="75000"/>
                  </a:schemeClr>
                </a:solidFill>
              </a:rPr>
              <a:t>Do NOT send an organizational chart</a:t>
            </a:r>
          </a:p>
          <a:p>
            <a:pPr marL="0" indent="0">
              <a:buNone/>
            </a:pPr>
            <a:endParaRPr lang="en-US" dirty="0"/>
          </a:p>
        </p:txBody>
      </p:sp>
    </p:spTree>
    <p:extLst>
      <p:ext uri="{BB962C8B-B14F-4D97-AF65-F5344CB8AC3E}">
        <p14:creationId xmlns:p14="http://schemas.microsoft.com/office/powerpoint/2010/main" val="1279958039"/>
      </p:ext>
    </p:extLst>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Staff Job Descriptions</a:t>
            </a:r>
            <a:endParaRPr lang="en-US" dirty="0"/>
          </a:p>
        </p:txBody>
      </p:sp>
      <p:sp>
        <p:nvSpPr>
          <p:cNvPr id="3" name="Content Placeholder 2"/>
          <p:cNvSpPr>
            <a:spLocks noGrp="1"/>
          </p:cNvSpPr>
          <p:nvPr>
            <p:ph sz="quarter" idx="1"/>
          </p:nvPr>
        </p:nvSpPr>
        <p:spPr/>
        <p:txBody>
          <a:bodyPr>
            <a:normAutofit/>
          </a:bodyPr>
          <a:lstStyle/>
          <a:p>
            <a:pPr>
              <a:buFont typeface="Wingdings" panose="05000000000000000000" pitchFamily="2" charset="2"/>
              <a:buChar char="q"/>
            </a:pPr>
            <a:r>
              <a:rPr lang="en-US" sz="3200" dirty="0" smtClean="0">
                <a:solidFill>
                  <a:schemeClr val="accent3">
                    <a:lumMod val="75000"/>
                  </a:schemeClr>
                </a:solidFill>
              </a:rPr>
              <a:t>Must </a:t>
            </a:r>
            <a:r>
              <a:rPr lang="en-US" sz="3200" dirty="0">
                <a:solidFill>
                  <a:schemeClr val="accent3">
                    <a:lumMod val="75000"/>
                  </a:schemeClr>
                </a:solidFill>
              </a:rPr>
              <a:t>include Position Job Description</a:t>
            </a:r>
          </a:p>
          <a:p>
            <a:pPr>
              <a:buFont typeface="Wingdings" panose="05000000000000000000" pitchFamily="2" charset="2"/>
              <a:buChar char="q"/>
            </a:pPr>
            <a:r>
              <a:rPr lang="en-US" sz="3200" dirty="0">
                <a:solidFill>
                  <a:schemeClr val="accent3">
                    <a:lumMod val="75000"/>
                  </a:schemeClr>
                </a:solidFill>
              </a:rPr>
              <a:t>Time Distribution Analysis – percentage of time spent in support of activities</a:t>
            </a:r>
          </a:p>
          <a:p>
            <a:pPr>
              <a:buFont typeface="Wingdings" panose="05000000000000000000" pitchFamily="2" charset="2"/>
              <a:buChar char="q"/>
            </a:pPr>
            <a:r>
              <a:rPr lang="en-US" sz="3200" dirty="0">
                <a:solidFill>
                  <a:schemeClr val="accent3">
                    <a:lumMod val="75000"/>
                  </a:schemeClr>
                </a:solidFill>
              </a:rPr>
              <a:t>Level of Compensation</a:t>
            </a:r>
          </a:p>
          <a:p>
            <a:pPr marL="0" indent="0">
              <a:buNone/>
            </a:pPr>
            <a:endParaRPr lang="en-US" dirty="0" smtClean="0"/>
          </a:p>
          <a:p>
            <a:pPr marL="0" indent="0">
              <a:buNone/>
            </a:pPr>
            <a:r>
              <a:rPr lang="en-US" dirty="0">
                <a:solidFill>
                  <a:schemeClr val="accent3">
                    <a:lumMod val="75000"/>
                  </a:schemeClr>
                </a:solidFill>
              </a:rPr>
              <a:t>*</a:t>
            </a:r>
            <a:r>
              <a:rPr lang="en-US" sz="2800" dirty="0">
                <a:solidFill>
                  <a:schemeClr val="accent3">
                    <a:lumMod val="75000"/>
                  </a:schemeClr>
                </a:solidFill>
              </a:rPr>
              <a:t>Complete ONLY if requesting DCA funding to support staff positions</a:t>
            </a:r>
          </a:p>
          <a:p>
            <a:pPr marL="0" indent="0">
              <a:buNone/>
            </a:pPr>
            <a:endParaRPr lang="en-US" dirty="0"/>
          </a:p>
        </p:txBody>
      </p:sp>
    </p:spTree>
    <p:extLst>
      <p:ext uri="{BB962C8B-B14F-4D97-AF65-F5344CB8AC3E}">
        <p14:creationId xmlns:p14="http://schemas.microsoft.com/office/powerpoint/2010/main" val="275545553"/>
      </p:ext>
    </p:extLst>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IRS Form 990</a:t>
            </a:r>
            <a:endParaRPr lang="en-US" dirty="0"/>
          </a:p>
        </p:txBody>
      </p:sp>
      <p:sp>
        <p:nvSpPr>
          <p:cNvPr id="3" name="Content Placeholder 2"/>
          <p:cNvSpPr>
            <a:spLocks noGrp="1"/>
          </p:cNvSpPr>
          <p:nvPr>
            <p:ph sz="quarter" idx="1"/>
          </p:nvPr>
        </p:nvSpPr>
        <p:spPr/>
        <p:txBody>
          <a:bodyPr>
            <a:normAutofit fontScale="92500" lnSpcReduction="20000"/>
          </a:bodyPr>
          <a:lstStyle/>
          <a:p>
            <a:pPr lvl="1">
              <a:buClr>
                <a:schemeClr val="accent2"/>
              </a:buClr>
            </a:pPr>
            <a:r>
              <a:rPr lang="en-US" dirty="0" smtClean="0">
                <a:solidFill>
                  <a:schemeClr val="accent3">
                    <a:lumMod val="75000"/>
                  </a:schemeClr>
                </a:solidFill>
              </a:rPr>
              <a:t>All </a:t>
            </a:r>
            <a:r>
              <a:rPr lang="en-US" dirty="0">
                <a:solidFill>
                  <a:schemeClr val="accent3">
                    <a:lumMod val="75000"/>
                  </a:schemeClr>
                </a:solidFill>
              </a:rPr>
              <a:t>other non-profit organizations (as required) must submit Form 990 by the 15</a:t>
            </a:r>
            <a:r>
              <a:rPr lang="en-US" baseline="30000" dirty="0">
                <a:solidFill>
                  <a:schemeClr val="accent3">
                    <a:lumMod val="75000"/>
                  </a:schemeClr>
                </a:solidFill>
              </a:rPr>
              <a:t>th</a:t>
            </a:r>
            <a:r>
              <a:rPr lang="en-US" dirty="0">
                <a:solidFill>
                  <a:schemeClr val="accent3">
                    <a:lumMod val="75000"/>
                  </a:schemeClr>
                </a:solidFill>
              </a:rPr>
              <a:t> day of the 5</a:t>
            </a:r>
            <a:r>
              <a:rPr lang="en-US" baseline="30000" dirty="0">
                <a:solidFill>
                  <a:schemeClr val="accent3">
                    <a:lumMod val="75000"/>
                  </a:schemeClr>
                </a:solidFill>
              </a:rPr>
              <a:t>th</a:t>
            </a:r>
            <a:r>
              <a:rPr lang="en-US" dirty="0">
                <a:solidFill>
                  <a:schemeClr val="accent3">
                    <a:lumMod val="75000"/>
                  </a:schemeClr>
                </a:solidFill>
              </a:rPr>
              <a:t> month following the end of the fiscal year.</a:t>
            </a:r>
          </a:p>
          <a:p>
            <a:pPr lvl="1"/>
            <a:endParaRPr lang="en-US" sz="1600" dirty="0">
              <a:solidFill>
                <a:schemeClr val="accent3">
                  <a:lumMod val="75000"/>
                </a:schemeClr>
              </a:solidFill>
            </a:endParaRPr>
          </a:p>
          <a:p>
            <a:pPr lvl="2"/>
            <a:r>
              <a:rPr lang="en-US" sz="1800" dirty="0">
                <a:solidFill>
                  <a:schemeClr val="accent3">
                    <a:lumMod val="75000"/>
                  </a:schemeClr>
                </a:solidFill>
              </a:rPr>
              <a:t>Example 1 – fiscal year end 12/31 – due May 15</a:t>
            </a:r>
          </a:p>
          <a:p>
            <a:pPr lvl="2"/>
            <a:r>
              <a:rPr lang="en-US" sz="1800" dirty="0">
                <a:solidFill>
                  <a:schemeClr val="accent3">
                    <a:lumMod val="75000"/>
                  </a:schemeClr>
                </a:solidFill>
              </a:rPr>
              <a:t>Example 2 – fiscal year end 6/30 - due November 15</a:t>
            </a:r>
          </a:p>
          <a:p>
            <a:pPr lvl="2"/>
            <a:r>
              <a:rPr lang="en-US" sz="1800" dirty="0">
                <a:solidFill>
                  <a:schemeClr val="accent3">
                    <a:lumMod val="75000"/>
                  </a:schemeClr>
                </a:solidFill>
              </a:rPr>
              <a:t>Example 3 – fiscal year end 9/30 – due February 15</a:t>
            </a:r>
          </a:p>
          <a:p>
            <a:pPr lvl="2">
              <a:buNone/>
            </a:pPr>
            <a:endParaRPr lang="en-US" sz="1800" dirty="0">
              <a:solidFill>
                <a:schemeClr val="accent3">
                  <a:lumMod val="75000"/>
                </a:schemeClr>
              </a:solidFill>
            </a:endParaRPr>
          </a:p>
          <a:p>
            <a:pPr lvl="2">
              <a:buNone/>
            </a:pPr>
            <a:r>
              <a:rPr lang="en-US" sz="1800" dirty="0">
                <a:solidFill>
                  <a:schemeClr val="accent3">
                    <a:lumMod val="75000"/>
                  </a:schemeClr>
                </a:solidFill>
              </a:rPr>
              <a:t>	For Part 1 submission purposes, using the above examples, Examples 2 and 3 Forms 990 for the period ending </a:t>
            </a:r>
            <a:r>
              <a:rPr lang="en-US" sz="1800" dirty="0" smtClean="0">
                <a:solidFill>
                  <a:schemeClr val="accent3">
                    <a:lumMod val="75000"/>
                  </a:schemeClr>
                </a:solidFill>
              </a:rPr>
              <a:t>6/30/17 </a:t>
            </a:r>
            <a:r>
              <a:rPr lang="en-US" sz="1800" dirty="0">
                <a:solidFill>
                  <a:schemeClr val="accent3">
                    <a:lumMod val="75000"/>
                  </a:schemeClr>
                </a:solidFill>
              </a:rPr>
              <a:t>and </a:t>
            </a:r>
            <a:r>
              <a:rPr lang="en-US" sz="1800" dirty="0" smtClean="0">
                <a:solidFill>
                  <a:schemeClr val="accent3">
                    <a:lumMod val="75000"/>
                  </a:schemeClr>
                </a:solidFill>
              </a:rPr>
              <a:t>9/30/17 </a:t>
            </a:r>
            <a:r>
              <a:rPr lang="en-US" sz="1800" dirty="0">
                <a:solidFill>
                  <a:schemeClr val="accent3">
                    <a:lumMod val="75000"/>
                  </a:schemeClr>
                </a:solidFill>
              </a:rPr>
              <a:t>should be available for upload.  Form 990 for Example 1 may or may not be available as it is not due until May 15, </a:t>
            </a:r>
            <a:r>
              <a:rPr lang="en-US" sz="1800" dirty="0" smtClean="0">
                <a:solidFill>
                  <a:schemeClr val="accent3">
                    <a:lumMod val="75000"/>
                  </a:schemeClr>
                </a:solidFill>
              </a:rPr>
              <a:t>2018.  </a:t>
            </a:r>
            <a:r>
              <a:rPr lang="en-US" sz="1800" dirty="0">
                <a:solidFill>
                  <a:schemeClr val="accent3">
                    <a:lumMod val="75000"/>
                  </a:schemeClr>
                </a:solidFill>
              </a:rPr>
              <a:t>If not available, Form 990 for the period ending </a:t>
            </a:r>
            <a:r>
              <a:rPr lang="en-US" sz="1800" dirty="0" smtClean="0">
                <a:solidFill>
                  <a:schemeClr val="accent3">
                    <a:lumMod val="75000"/>
                  </a:schemeClr>
                </a:solidFill>
              </a:rPr>
              <a:t>12/31/16 </a:t>
            </a:r>
            <a:r>
              <a:rPr lang="en-US" sz="1800" dirty="0">
                <a:solidFill>
                  <a:schemeClr val="accent3">
                    <a:lumMod val="75000"/>
                  </a:schemeClr>
                </a:solidFill>
              </a:rPr>
              <a:t>is appropriate for upload. </a:t>
            </a:r>
          </a:p>
          <a:p>
            <a:pPr marL="0" lvl="1" indent="0">
              <a:lnSpc>
                <a:spcPct val="114000"/>
              </a:lnSpc>
              <a:spcBef>
                <a:spcPts val="700"/>
              </a:spcBef>
              <a:buClr>
                <a:schemeClr val="accent2"/>
              </a:buClr>
              <a:buNone/>
            </a:pPr>
            <a:endParaRPr lang="en-US" sz="1800" b="1" dirty="0" smtClean="0">
              <a:solidFill>
                <a:schemeClr val="accent3">
                  <a:lumMod val="75000"/>
                </a:schemeClr>
              </a:solidFill>
            </a:endParaRPr>
          </a:p>
          <a:p>
            <a:pPr marL="0" lvl="1" indent="0">
              <a:lnSpc>
                <a:spcPct val="114000"/>
              </a:lnSpc>
              <a:spcBef>
                <a:spcPts val="700"/>
              </a:spcBef>
              <a:buClr>
                <a:schemeClr val="accent2"/>
              </a:buClr>
              <a:buNone/>
            </a:pPr>
            <a:r>
              <a:rPr lang="en-US" sz="1800" b="1" dirty="0" smtClean="0">
                <a:solidFill>
                  <a:schemeClr val="accent3">
                    <a:lumMod val="75000"/>
                  </a:schemeClr>
                </a:solidFill>
              </a:rPr>
              <a:t>*</a:t>
            </a:r>
            <a:r>
              <a:rPr lang="en-US" sz="1800" b="1" dirty="0">
                <a:solidFill>
                  <a:schemeClr val="accent3">
                    <a:lumMod val="75000"/>
                  </a:schemeClr>
                </a:solidFill>
              </a:rPr>
              <a:t>Not applicable for local governments, certain religious organizations, quasi-state organizations</a:t>
            </a:r>
          </a:p>
          <a:p>
            <a:pPr marL="0" indent="0">
              <a:buNone/>
            </a:pPr>
            <a:endParaRPr lang="en-US" dirty="0"/>
          </a:p>
        </p:txBody>
      </p:sp>
    </p:spTree>
    <p:extLst>
      <p:ext uri="{BB962C8B-B14F-4D97-AF65-F5344CB8AC3E}">
        <p14:creationId xmlns:p14="http://schemas.microsoft.com/office/powerpoint/2010/main" val="1890716344"/>
      </p:ext>
    </p:extLst>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Required Financial Statements	</a:t>
            </a:r>
            <a:endParaRPr lang="en-US" dirty="0"/>
          </a:p>
        </p:txBody>
      </p:sp>
      <p:sp>
        <p:nvSpPr>
          <p:cNvPr id="3" name="Content Placeholder 2"/>
          <p:cNvSpPr>
            <a:spLocks noGrp="1"/>
          </p:cNvSpPr>
          <p:nvPr>
            <p:ph sz="quarter" idx="1"/>
          </p:nvPr>
        </p:nvSpPr>
        <p:spPr/>
        <p:txBody>
          <a:bodyPr>
            <a:normAutofit/>
          </a:bodyPr>
          <a:lstStyle/>
          <a:p>
            <a:pPr>
              <a:buNone/>
            </a:pPr>
            <a:r>
              <a:rPr lang="en-US" sz="2400" dirty="0">
                <a:solidFill>
                  <a:schemeClr val="accent3">
                    <a:lumMod val="75000"/>
                  </a:schemeClr>
                </a:solidFill>
              </a:rPr>
              <a:t>	(Read Georgia Code (O.C.G.A.), Title 50, Chapter </a:t>
            </a:r>
            <a:r>
              <a:rPr lang="en-US" sz="2400" dirty="0" smtClean="0">
                <a:solidFill>
                  <a:schemeClr val="accent3">
                    <a:lumMod val="75000"/>
                  </a:schemeClr>
                </a:solidFill>
              </a:rPr>
              <a:t>20)</a:t>
            </a:r>
          </a:p>
          <a:p>
            <a:pPr>
              <a:buNone/>
            </a:pPr>
            <a:endParaRPr lang="en-US" sz="1800" dirty="0">
              <a:solidFill>
                <a:schemeClr val="accent3">
                  <a:lumMod val="75000"/>
                </a:schemeClr>
              </a:solidFill>
            </a:endParaRPr>
          </a:p>
          <a:p>
            <a:pPr>
              <a:buNone/>
            </a:pPr>
            <a:endParaRPr lang="en-US" sz="2400" dirty="0">
              <a:solidFill>
                <a:schemeClr val="accent3">
                  <a:lumMod val="75000"/>
                </a:schemeClr>
              </a:solidFill>
            </a:endParaRPr>
          </a:p>
          <a:p>
            <a:pPr>
              <a:buNone/>
            </a:pPr>
            <a:endParaRPr lang="en-US" sz="2400" dirty="0" smtClean="0">
              <a:solidFill>
                <a:schemeClr val="accent3">
                  <a:lumMod val="75000"/>
                </a:schemeClr>
              </a:solidFill>
            </a:endParaRPr>
          </a:p>
          <a:p>
            <a:pPr>
              <a:buFont typeface="Wingdings" panose="05000000000000000000" pitchFamily="2" charset="2"/>
              <a:buChar char="q"/>
            </a:pPr>
            <a:r>
              <a:rPr lang="en-US" sz="2400" dirty="0" smtClean="0">
                <a:solidFill>
                  <a:schemeClr val="accent3">
                    <a:lumMod val="75000"/>
                  </a:schemeClr>
                </a:solidFill>
              </a:rPr>
              <a:t>Organizations </a:t>
            </a:r>
            <a:r>
              <a:rPr lang="en-US" sz="2400" dirty="0">
                <a:solidFill>
                  <a:schemeClr val="accent3">
                    <a:lumMod val="75000"/>
                  </a:schemeClr>
                </a:solidFill>
              </a:rPr>
              <a:t>that expend greater than $100,000 in state funds must submit (independently) audited financial </a:t>
            </a:r>
            <a:r>
              <a:rPr lang="en-US" sz="2400" dirty="0" smtClean="0">
                <a:solidFill>
                  <a:schemeClr val="accent3">
                    <a:lumMod val="75000"/>
                  </a:schemeClr>
                </a:solidFill>
              </a:rPr>
              <a:t>statements</a:t>
            </a:r>
          </a:p>
          <a:p>
            <a:pPr marL="0" indent="0">
              <a:buNone/>
            </a:pPr>
            <a:r>
              <a:rPr lang="en-US" sz="1400" dirty="0">
                <a:solidFill>
                  <a:schemeClr val="accent3">
                    <a:lumMod val="75000"/>
                  </a:schemeClr>
                </a:solidFill>
              </a:rPr>
              <a:t/>
            </a:r>
            <a:br>
              <a:rPr lang="en-US" sz="1400" dirty="0">
                <a:solidFill>
                  <a:schemeClr val="accent3">
                    <a:lumMod val="75000"/>
                  </a:schemeClr>
                </a:solidFill>
              </a:rPr>
            </a:br>
            <a:endParaRPr lang="en-US" sz="1400" dirty="0">
              <a:solidFill>
                <a:schemeClr val="accent3">
                  <a:lumMod val="75000"/>
                </a:schemeClr>
              </a:solidFill>
            </a:endParaRPr>
          </a:p>
          <a:p>
            <a:pPr marL="0" indent="0">
              <a:buNone/>
            </a:pPr>
            <a:endParaRPr lang="en-US" dirty="0"/>
          </a:p>
        </p:txBody>
      </p:sp>
    </p:spTree>
    <p:extLst>
      <p:ext uri="{BB962C8B-B14F-4D97-AF65-F5344CB8AC3E}">
        <p14:creationId xmlns:p14="http://schemas.microsoft.com/office/powerpoint/2010/main" val="3829559566"/>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Organizational Documents</a:t>
            </a:r>
            <a:endParaRPr lang="en-US" dirty="0"/>
          </a:p>
        </p:txBody>
      </p:sp>
      <p:sp>
        <p:nvSpPr>
          <p:cNvPr id="3" name="Subtitle 2"/>
          <p:cNvSpPr>
            <a:spLocks noGrp="1"/>
          </p:cNvSpPr>
          <p:nvPr>
            <p:ph type="subTitle" idx="1"/>
          </p:nvPr>
        </p:nvSpPr>
        <p:spPr/>
        <p:txBody>
          <a:bodyPr>
            <a:normAutofit fontScale="62500" lnSpcReduction="20000"/>
          </a:bodyPr>
          <a:lstStyle/>
          <a:p>
            <a:endParaRPr lang="en-US" dirty="0" smtClean="0"/>
          </a:p>
          <a:p>
            <a:r>
              <a:rPr lang="en-US" sz="3600" dirty="0" smtClean="0"/>
              <a:t>Heather </a:t>
            </a:r>
            <a:r>
              <a:rPr lang="en-US" sz="3600" dirty="0"/>
              <a:t>Smith </a:t>
            </a:r>
            <a:r>
              <a:rPr lang="en-US" sz="3600" dirty="0" smtClean="0"/>
              <a:t>and </a:t>
            </a:r>
            <a:r>
              <a:rPr lang="en-US" sz="3600" dirty="0"/>
              <a:t>Christy Walker</a:t>
            </a:r>
          </a:p>
          <a:p>
            <a:endParaRPr lang="en-US" dirty="0"/>
          </a:p>
        </p:txBody>
      </p:sp>
      <p:sp>
        <p:nvSpPr>
          <p:cNvPr id="4" name="Text Placeholder 3"/>
          <p:cNvSpPr>
            <a:spLocks noGrp="1"/>
          </p:cNvSpPr>
          <p:nvPr>
            <p:ph type="body" sz="quarter" idx="10"/>
          </p:nvPr>
        </p:nvSpPr>
        <p:spPr/>
        <p:txBody>
          <a:bodyPr/>
          <a:lstStyle/>
          <a:p>
            <a:r>
              <a:rPr lang="en-US" dirty="0" smtClean="0"/>
              <a:t>March 2018</a:t>
            </a:r>
            <a:endParaRPr lang="en-US" dirty="0"/>
          </a:p>
        </p:txBody>
      </p:sp>
    </p:spTree>
    <p:extLst>
      <p:ext uri="{BB962C8B-B14F-4D97-AF65-F5344CB8AC3E}">
        <p14:creationId xmlns:p14="http://schemas.microsoft.com/office/powerpoint/2010/main" val="2968207993"/>
      </p:ext>
    </p:extLst>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Required Financial Statements	</a:t>
            </a:r>
            <a:endParaRPr lang="en-US" dirty="0"/>
          </a:p>
        </p:txBody>
      </p:sp>
      <p:sp>
        <p:nvSpPr>
          <p:cNvPr id="3" name="Content Placeholder 2"/>
          <p:cNvSpPr>
            <a:spLocks noGrp="1"/>
          </p:cNvSpPr>
          <p:nvPr>
            <p:ph sz="quarter" idx="1"/>
          </p:nvPr>
        </p:nvSpPr>
        <p:spPr/>
        <p:txBody>
          <a:bodyPr>
            <a:normAutofit fontScale="92500" lnSpcReduction="20000"/>
          </a:bodyPr>
          <a:lstStyle/>
          <a:p>
            <a:pPr>
              <a:buNone/>
            </a:pPr>
            <a:r>
              <a:rPr lang="en-US" sz="1800" dirty="0">
                <a:solidFill>
                  <a:schemeClr val="accent3">
                    <a:lumMod val="75000"/>
                  </a:schemeClr>
                </a:solidFill>
              </a:rPr>
              <a:t>	</a:t>
            </a:r>
            <a:r>
              <a:rPr lang="en-US" sz="2400" dirty="0" smtClean="0">
                <a:solidFill>
                  <a:schemeClr val="accent3">
                    <a:lumMod val="75000"/>
                  </a:schemeClr>
                </a:solidFill>
              </a:rPr>
              <a:t>Organizations </a:t>
            </a:r>
            <a:r>
              <a:rPr lang="en-US" sz="2400" dirty="0">
                <a:solidFill>
                  <a:schemeClr val="accent3">
                    <a:lumMod val="75000"/>
                  </a:schemeClr>
                </a:solidFill>
              </a:rPr>
              <a:t>that expend less than $100,000 in state funds must (at a minimum) submit the following –</a:t>
            </a:r>
          </a:p>
          <a:p>
            <a:pPr marL="832104" lvl="2">
              <a:buFont typeface="+mj-lt"/>
              <a:buAutoNum type="arabicPeriod"/>
            </a:pPr>
            <a:r>
              <a:rPr lang="en-US" sz="1700" dirty="0">
                <a:solidFill>
                  <a:schemeClr val="accent3">
                    <a:lumMod val="75000"/>
                  </a:schemeClr>
                </a:solidFill>
              </a:rPr>
              <a:t>Statement of Financial Position</a:t>
            </a:r>
          </a:p>
          <a:p>
            <a:pPr marL="832104" lvl="2">
              <a:buFont typeface="+mj-lt"/>
              <a:buAutoNum type="arabicPeriod"/>
            </a:pPr>
            <a:r>
              <a:rPr lang="en-US" sz="1700" dirty="0">
                <a:solidFill>
                  <a:schemeClr val="accent3">
                    <a:lumMod val="75000"/>
                  </a:schemeClr>
                </a:solidFill>
              </a:rPr>
              <a:t>Statement of Activities (including an analysis of sources of revenue)</a:t>
            </a:r>
          </a:p>
          <a:p>
            <a:pPr marL="832104" lvl="2">
              <a:buFont typeface="+mj-lt"/>
              <a:buAutoNum type="arabicPeriod"/>
            </a:pPr>
            <a:r>
              <a:rPr lang="en-US" sz="1700" dirty="0">
                <a:solidFill>
                  <a:schemeClr val="accent3">
                    <a:lumMod val="75000"/>
                  </a:schemeClr>
                </a:solidFill>
              </a:rPr>
              <a:t>Statement of Cash Flows</a:t>
            </a:r>
          </a:p>
          <a:p>
            <a:pPr marL="832104" lvl="2">
              <a:buFont typeface="+mj-lt"/>
              <a:buAutoNum type="arabicPeriod"/>
            </a:pPr>
            <a:r>
              <a:rPr lang="en-US" sz="1700" dirty="0">
                <a:solidFill>
                  <a:schemeClr val="accent3">
                    <a:lumMod val="75000"/>
                  </a:schemeClr>
                </a:solidFill>
              </a:rPr>
              <a:t>Schedule of State Awards Expended</a:t>
            </a:r>
          </a:p>
          <a:p>
            <a:pPr marL="832104" lvl="2">
              <a:buFont typeface="+mj-lt"/>
              <a:buAutoNum type="arabicPeriod"/>
            </a:pPr>
            <a:r>
              <a:rPr lang="en-US" sz="1700" dirty="0">
                <a:solidFill>
                  <a:schemeClr val="accent3">
                    <a:lumMod val="75000"/>
                  </a:schemeClr>
                </a:solidFill>
              </a:rPr>
              <a:t>If annual financial statements are reported upon by a public accountant, the accountant's report must accompany them. If not, the annual financial statements must be accompanied by the statement of the president or person responsible for the nonprofit organization's financial statements:</a:t>
            </a:r>
            <a:r>
              <a:rPr lang="en-US" sz="1600" dirty="0">
                <a:solidFill>
                  <a:schemeClr val="accent3">
                    <a:lumMod val="75000"/>
                  </a:schemeClr>
                </a:solidFill>
              </a:rPr>
              <a:t/>
            </a:r>
            <a:br>
              <a:rPr lang="en-US" sz="1600" dirty="0">
                <a:solidFill>
                  <a:schemeClr val="accent3">
                    <a:lumMod val="75000"/>
                  </a:schemeClr>
                </a:solidFill>
              </a:rPr>
            </a:br>
            <a:r>
              <a:rPr lang="en-US" sz="1600" dirty="0">
                <a:solidFill>
                  <a:schemeClr val="accent3">
                    <a:lumMod val="75000"/>
                  </a:schemeClr>
                </a:solidFill>
              </a:rPr>
              <a:t/>
            </a:r>
            <a:br>
              <a:rPr lang="en-US" sz="1600" dirty="0">
                <a:solidFill>
                  <a:schemeClr val="accent3">
                    <a:lumMod val="75000"/>
                  </a:schemeClr>
                </a:solidFill>
              </a:rPr>
            </a:br>
            <a:r>
              <a:rPr lang="en-US" sz="1600" dirty="0">
                <a:solidFill>
                  <a:schemeClr val="accent3">
                    <a:lumMod val="75000"/>
                  </a:schemeClr>
                </a:solidFill>
              </a:rPr>
              <a:t>(A) Stating the president's or other person's belief as to whether the statements were prepared on the basis of generally accepted accounting principles and, if not, describing the basis of preparation; and</a:t>
            </a:r>
            <a:br>
              <a:rPr lang="en-US" sz="1600" dirty="0">
                <a:solidFill>
                  <a:schemeClr val="accent3">
                    <a:lumMod val="75000"/>
                  </a:schemeClr>
                </a:solidFill>
              </a:rPr>
            </a:br>
            <a:r>
              <a:rPr lang="en-US" sz="1600" dirty="0">
                <a:solidFill>
                  <a:schemeClr val="accent3">
                    <a:lumMod val="75000"/>
                  </a:schemeClr>
                </a:solidFill>
              </a:rPr>
              <a:t/>
            </a:r>
            <a:br>
              <a:rPr lang="en-US" sz="1600" dirty="0">
                <a:solidFill>
                  <a:schemeClr val="accent3">
                    <a:lumMod val="75000"/>
                  </a:schemeClr>
                </a:solidFill>
              </a:rPr>
            </a:br>
            <a:r>
              <a:rPr lang="en-US" sz="1600" dirty="0">
                <a:solidFill>
                  <a:schemeClr val="accent3">
                    <a:lumMod val="75000"/>
                  </a:schemeClr>
                </a:solidFill>
              </a:rPr>
              <a:t>(B) Describing any respects in which the statements were not prepared on a basis consistent with the statements prepared for the preceding year.</a:t>
            </a:r>
            <a:br>
              <a:rPr lang="en-US" sz="1600" dirty="0">
                <a:solidFill>
                  <a:schemeClr val="accent3">
                    <a:lumMod val="75000"/>
                  </a:schemeClr>
                </a:solidFill>
              </a:rPr>
            </a:br>
            <a:endParaRPr lang="en-US" sz="1600" dirty="0">
              <a:solidFill>
                <a:schemeClr val="accent3">
                  <a:lumMod val="75000"/>
                </a:schemeClr>
              </a:solidFill>
            </a:endParaRPr>
          </a:p>
          <a:p>
            <a:pPr marL="0" indent="0">
              <a:buNone/>
            </a:pPr>
            <a:endParaRPr lang="en-US" dirty="0"/>
          </a:p>
        </p:txBody>
      </p:sp>
    </p:spTree>
    <p:extLst>
      <p:ext uri="{BB962C8B-B14F-4D97-AF65-F5344CB8AC3E}">
        <p14:creationId xmlns:p14="http://schemas.microsoft.com/office/powerpoint/2010/main" val="3578453214"/>
      </p:ext>
    </p:extLst>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Organizational Documentation</a:t>
            </a:r>
            <a:endParaRPr lang="en-US" dirty="0"/>
          </a:p>
        </p:txBody>
      </p:sp>
      <p:sp>
        <p:nvSpPr>
          <p:cNvPr id="3" name="Content Placeholder 2"/>
          <p:cNvSpPr>
            <a:spLocks noGrp="1"/>
          </p:cNvSpPr>
          <p:nvPr>
            <p:ph idx="1"/>
          </p:nvPr>
        </p:nvSpPr>
        <p:spPr/>
        <p:txBody>
          <a:bodyPr>
            <a:normAutofit/>
          </a:bodyPr>
          <a:lstStyle/>
          <a:p>
            <a:pPr lvl="0">
              <a:lnSpc>
                <a:spcPct val="100000"/>
              </a:lnSpc>
              <a:spcBef>
                <a:spcPts val="0"/>
              </a:spcBef>
            </a:pPr>
            <a:r>
              <a:rPr lang="en-US" sz="2600" dirty="0" smtClean="0"/>
              <a:t>If you can’t advance from the Registration to the confirmation page, it means that some fields still need to be entered.</a:t>
            </a:r>
          </a:p>
          <a:p>
            <a:pPr lvl="0">
              <a:lnSpc>
                <a:spcPct val="100000"/>
              </a:lnSpc>
              <a:spcBef>
                <a:spcPts val="0"/>
              </a:spcBef>
            </a:pPr>
            <a:r>
              <a:rPr lang="en-US" sz="2600" dirty="0" smtClean="0"/>
              <a:t>If you need to update the Registration after initial submission, you can do so via the Org Doc home page.</a:t>
            </a:r>
          </a:p>
          <a:p>
            <a:pPr lvl="0">
              <a:lnSpc>
                <a:spcPct val="100000"/>
              </a:lnSpc>
              <a:spcBef>
                <a:spcPts val="0"/>
              </a:spcBef>
            </a:pPr>
            <a:r>
              <a:rPr lang="en-US" sz="2600" dirty="0"/>
              <a:t>ALL organizational documents </a:t>
            </a:r>
            <a:r>
              <a:rPr lang="en-US" sz="2600" u="sng" dirty="0"/>
              <a:t>MUST</a:t>
            </a:r>
            <a:r>
              <a:rPr lang="en-US" sz="2600" dirty="0"/>
              <a:t> be completed in their entirety.</a:t>
            </a:r>
          </a:p>
          <a:p>
            <a:pPr lvl="0">
              <a:lnSpc>
                <a:spcPct val="100000"/>
              </a:lnSpc>
              <a:spcBef>
                <a:spcPts val="0"/>
              </a:spcBef>
            </a:pPr>
            <a:endParaRPr lang="en-US" sz="2600" dirty="0" smtClean="0"/>
          </a:p>
        </p:txBody>
      </p:sp>
    </p:spTree>
    <p:extLst>
      <p:ext uri="{BB962C8B-B14F-4D97-AF65-F5344CB8AC3E}">
        <p14:creationId xmlns:p14="http://schemas.microsoft.com/office/powerpoint/2010/main" val="1558522114"/>
      </p:ext>
    </p:extLst>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 Orientation</a:t>
            </a:r>
            <a:endParaRPr lang="en-US" dirty="0"/>
          </a:p>
        </p:txBody>
      </p:sp>
      <p:sp>
        <p:nvSpPr>
          <p:cNvPr id="3" name="Content Placeholder 2"/>
          <p:cNvSpPr>
            <a:spLocks noGrp="1"/>
          </p:cNvSpPr>
          <p:nvPr>
            <p:ph sz="quarter" idx="1"/>
          </p:nvPr>
        </p:nvSpPr>
        <p:spPr/>
        <p:txBody>
          <a:bodyPr/>
          <a:lstStyle/>
          <a:p>
            <a:r>
              <a:rPr lang="en-US" sz="2800" b="1" dirty="0">
                <a:solidFill>
                  <a:schemeClr val="accent3">
                    <a:lumMod val="75000"/>
                  </a:schemeClr>
                </a:solidFill>
              </a:rPr>
              <a:t>Please ensure that uploaded documents are “oriented” properly, not upside-down, not sideways.  View your upload and if not “oriented” properly, delete, and reload correctly. </a:t>
            </a:r>
          </a:p>
          <a:p>
            <a:pPr marL="0" indent="0">
              <a:buNone/>
            </a:pPr>
            <a:endParaRPr lang="en-US" dirty="0"/>
          </a:p>
        </p:txBody>
      </p:sp>
    </p:spTree>
    <p:extLst>
      <p:ext uri="{BB962C8B-B14F-4D97-AF65-F5344CB8AC3E}">
        <p14:creationId xmlns:p14="http://schemas.microsoft.com/office/powerpoint/2010/main" val="1587256445"/>
      </p:ext>
    </p:extLst>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sz="quarter" idx="1"/>
          </p:nvPr>
        </p:nvSpPr>
        <p:spPr/>
        <p:txBody>
          <a:bodyPr>
            <a:normAutofit fontScale="85000" lnSpcReduction="20000"/>
          </a:bodyPr>
          <a:lstStyle/>
          <a:p>
            <a:r>
              <a:rPr lang="en-US" sz="4400" dirty="0"/>
              <a:t>Thank you for your attention and participation!</a:t>
            </a:r>
          </a:p>
          <a:p>
            <a:endParaRPr lang="en-US" sz="4400" dirty="0"/>
          </a:p>
          <a:p>
            <a:pPr>
              <a:buNone/>
            </a:pPr>
            <a:r>
              <a:rPr lang="en-US" sz="4400" dirty="0"/>
              <a:t>	Please visit our website </a:t>
            </a:r>
            <a:r>
              <a:rPr lang="en-US" sz="4400" dirty="0" smtClean="0"/>
              <a:t>at:</a:t>
            </a:r>
            <a:endParaRPr lang="en-US" sz="4400" dirty="0"/>
          </a:p>
          <a:p>
            <a:pPr>
              <a:buNone/>
            </a:pPr>
            <a:r>
              <a:rPr lang="en-US" sz="3200" dirty="0">
                <a:hlinkClick r:id="rId2"/>
              </a:rPr>
              <a:t>https://</a:t>
            </a:r>
            <a:r>
              <a:rPr lang="en-US" sz="3200" dirty="0" smtClean="0">
                <a:hlinkClick r:id="rId2"/>
              </a:rPr>
              <a:t>dca.ga.gov/safe-affordable-housing/homeless-special-needs-housing</a:t>
            </a:r>
            <a:r>
              <a:rPr lang="en-US" sz="3200" dirty="0" smtClean="0"/>
              <a:t> </a:t>
            </a:r>
            <a:endParaRPr lang="en-US" sz="3200" dirty="0"/>
          </a:p>
          <a:p>
            <a:pPr>
              <a:buNone/>
            </a:pPr>
            <a:r>
              <a:rPr lang="en-US" sz="3200" dirty="0"/>
              <a:t>	for additional information about the Emergency Solutions Grant, HOPWA, and S+C Programs</a:t>
            </a:r>
          </a:p>
          <a:p>
            <a:pPr marL="0" indent="0">
              <a:buNone/>
            </a:pPr>
            <a:endParaRPr lang="en-US" dirty="0"/>
          </a:p>
        </p:txBody>
      </p:sp>
    </p:spTree>
    <p:extLst>
      <p:ext uri="{BB962C8B-B14F-4D97-AF65-F5344CB8AC3E}">
        <p14:creationId xmlns:p14="http://schemas.microsoft.com/office/powerpoint/2010/main" val="3168335174"/>
      </p:ext>
    </p:extLst>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smtClean="0"/>
              <a:t/>
            </a:r>
            <a:br>
              <a:rPr lang="en-US" dirty="0" smtClean="0"/>
            </a:br>
            <a:r>
              <a:rPr lang="en-US" dirty="0" smtClean="0"/>
              <a:t/>
            </a:r>
            <a:br>
              <a:rPr lang="en-US" dirty="0" smtClean="0"/>
            </a:br>
            <a:r>
              <a:rPr lang="en-US" dirty="0" smtClean="0"/>
              <a:t>2018-2019 </a:t>
            </a:r>
            <a:r>
              <a:rPr lang="en-US" dirty="0"/>
              <a:t/>
            </a:r>
            <a:br>
              <a:rPr lang="en-US" dirty="0"/>
            </a:br>
            <a:r>
              <a:rPr lang="en-US" dirty="0"/>
              <a:t>EMERGENCY SOLUTIONS </a:t>
            </a:r>
            <a:r>
              <a:rPr lang="en-US" dirty="0" smtClean="0"/>
              <a:t>GRANT PROGRAM</a:t>
            </a:r>
            <a:r>
              <a:rPr lang="en-US" dirty="0"/>
              <a:t/>
            </a:r>
            <a:br>
              <a:rPr lang="en-US" dirty="0"/>
            </a:br>
            <a:r>
              <a:rPr lang="en-US" dirty="0" smtClean="0"/>
              <a:t> </a:t>
            </a:r>
            <a:r>
              <a:rPr lang="en-US" sz="4000" dirty="0"/>
              <a:t/>
            </a:r>
            <a:br>
              <a:rPr lang="en-US" sz="4000" dirty="0"/>
            </a:br>
            <a:endParaRPr lang="en-US" dirty="0"/>
          </a:p>
        </p:txBody>
      </p:sp>
      <p:sp>
        <p:nvSpPr>
          <p:cNvPr id="5" name="Subtitle 4"/>
          <p:cNvSpPr>
            <a:spLocks noGrp="1"/>
          </p:cNvSpPr>
          <p:nvPr>
            <p:ph type="subTitle" idx="1"/>
          </p:nvPr>
        </p:nvSpPr>
        <p:spPr/>
        <p:txBody>
          <a:bodyPr>
            <a:normAutofit/>
          </a:bodyPr>
          <a:lstStyle/>
          <a:p>
            <a:r>
              <a:rPr lang="en-US" sz="2800" dirty="0" smtClean="0">
                <a:solidFill>
                  <a:schemeClr val="tx1">
                    <a:lumMod val="50000"/>
                    <a:lumOff val="50000"/>
                  </a:schemeClr>
                </a:solidFill>
              </a:rPr>
              <a:t>Marion Goulbourne</a:t>
            </a:r>
            <a:endParaRPr lang="en-US" dirty="0"/>
          </a:p>
        </p:txBody>
      </p:sp>
      <p:sp>
        <p:nvSpPr>
          <p:cNvPr id="6" name="Text Placeholder 5"/>
          <p:cNvSpPr>
            <a:spLocks noGrp="1"/>
          </p:cNvSpPr>
          <p:nvPr>
            <p:ph type="body" sz="quarter" idx="10"/>
          </p:nvPr>
        </p:nvSpPr>
        <p:spPr/>
        <p:txBody>
          <a:bodyPr/>
          <a:lstStyle/>
          <a:p>
            <a:pPr algn="ctr"/>
            <a:r>
              <a:rPr lang="en-US" dirty="0" smtClean="0"/>
              <a:t>March 2018</a:t>
            </a:r>
            <a:endParaRPr lang="en-US" dirty="0"/>
          </a:p>
        </p:txBody>
      </p:sp>
    </p:spTree>
    <p:extLst>
      <p:ext uri="{BB962C8B-B14F-4D97-AF65-F5344CB8AC3E}">
        <p14:creationId xmlns:p14="http://schemas.microsoft.com/office/powerpoint/2010/main" val="3728788935"/>
      </p:ext>
    </p:extLst>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Emergency Solutions Grant (ESG)</a:t>
            </a:r>
            <a:endParaRPr lang="en-US" dirty="0"/>
          </a:p>
        </p:txBody>
      </p:sp>
      <p:sp>
        <p:nvSpPr>
          <p:cNvPr id="7" name="Content Placeholder 6"/>
          <p:cNvSpPr>
            <a:spLocks noGrp="1"/>
          </p:cNvSpPr>
          <p:nvPr>
            <p:ph sz="quarter" idx="1"/>
          </p:nvPr>
        </p:nvSpPr>
        <p:spPr/>
        <p:txBody>
          <a:bodyPr anchor="ctr"/>
          <a:lstStyle/>
          <a:p>
            <a:pPr marL="0" indent="0" algn="ctr">
              <a:buNone/>
            </a:pPr>
            <a:r>
              <a:rPr lang="en-US" dirty="0" smtClean="0"/>
              <a:t>Application Process</a:t>
            </a:r>
            <a:endParaRPr lang="en-US" dirty="0"/>
          </a:p>
        </p:txBody>
      </p:sp>
    </p:spTree>
    <p:extLst>
      <p:ext uri="{BB962C8B-B14F-4D97-AF65-F5344CB8AC3E}">
        <p14:creationId xmlns:p14="http://schemas.microsoft.com/office/powerpoint/2010/main" val="1051104139"/>
      </p:ext>
    </p:extLst>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ESG Program Purpose</a:t>
            </a:r>
            <a:endParaRPr lang="en-US" dirty="0"/>
          </a:p>
        </p:txBody>
      </p:sp>
      <p:sp>
        <p:nvSpPr>
          <p:cNvPr id="3" name="Content Placeholder 2"/>
          <p:cNvSpPr>
            <a:spLocks noGrp="1"/>
          </p:cNvSpPr>
          <p:nvPr>
            <p:ph idx="1"/>
          </p:nvPr>
        </p:nvSpPr>
        <p:spPr/>
        <p:txBody>
          <a:bodyPr>
            <a:normAutofit/>
          </a:bodyPr>
          <a:lstStyle/>
          <a:p>
            <a:r>
              <a:rPr lang="en-US" dirty="0" smtClean="0"/>
              <a:t>The revised Emergency Solutions Grants (ESG) program and regulation:</a:t>
            </a:r>
          </a:p>
          <a:p>
            <a:pPr>
              <a:buNone/>
            </a:pPr>
            <a:r>
              <a:rPr lang="en-US" dirty="0" smtClean="0"/>
              <a:t> </a:t>
            </a:r>
          </a:p>
          <a:p>
            <a:pPr>
              <a:buNone/>
            </a:pPr>
            <a:r>
              <a:rPr lang="en-US" dirty="0" smtClean="0"/>
              <a:t>“…maintains support for a crisis response system through emergency shelters, but places an emphasis on identifying and </a:t>
            </a:r>
            <a:r>
              <a:rPr lang="en-US" u="sng" dirty="0" smtClean="0"/>
              <a:t>preventing</a:t>
            </a:r>
            <a:r>
              <a:rPr lang="en-US" dirty="0" smtClean="0"/>
              <a:t> homelessness </a:t>
            </a:r>
            <a:r>
              <a:rPr lang="en-US" u="sng" dirty="0" smtClean="0"/>
              <a:t>and returning those who experience homelessness back into the community as quickly as possible.”</a:t>
            </a:r>
            <a:endParaRPr lang="en-US" u="sng" dirty="0"/>
          </a:p>
        </p:txBody>
      </p:sp>
    </p:spTree>
    <p:extLst>
      <p:ext uri="{BB962C8B-B14F-4D97-AF65-F5344CB8AC3E}">
        <p14:creationId xmlns:p14="http://schemas.microsoft.com/office/powerpoint/2010/main" val="2136305020"/>
      </p:ext>
    </p:extLst>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ESG Policy Requirements</a:t>
            </a:r>
            <a:endParaRPr lang="en-US" dirty="0"/>
          </a:p>
        </p:txBody>
      </p:sp>
      <p:sp>
        <p:nvSpPr>
          <p:cNvPr id="3" name="Content Placeholder 2"/>
          <p:cNvSpPr>
            <a:spLocks noGrp="1"/>
          </p:cNvSpPr>
          <p:nvPr>
            <p:ph idx="1"/>
          </p:nvPr>
        </p:nvSpPr>
        <p:spPr/>
        <p:txBody>
          <a:bodyPr>
            <a:normAutofit fontScale="70000" lnSpcReduction="20000"/>
          </a:bodyPr>
          <a:lstStyle/>
          <a:p>
            <a:r>
              <a:rPr lang="en-US" sz="3000" dirty="0" smtClean="0"/>
              <a:t>A greater level of collaboration between ESG entitlements and Continua of Care (CoCs).</a:t>
            </a:r>
          </a:p>
          <a:p>
            <a:r>
              <a:rPr lang="en-US" sz="3000" dirty="0" smtClean="0"/>
              <a:t>A results-oriented approach with a greater emphasis on the Housing First approach. </a:t>
            </a:r>
          </a:p>
          <a:p>
            <a:r>
              <a:rPr lang="en-US" sz="3000" dirty="0" smtClean="0"/>
              <a:t>A minimum of 40% of DCA ESG funds must be spent for homelessness prevention and rapid re-housing.</a:t>
            </a:r>
          </a:p>
          <a:p>
            <a:pPr>
              <a:lnSpc>
                <a:spcPct val="90000"/>
              </a:lnSpc>
              <a:defRPr/>
            </a:pPr>
            <a:r>
              <a:rPr lang="en-US" sz="3000" dirty="0" smtClean="0"/>
              <a:t>If you serve families, you must serve ALL families! </a:t>
            </a:r>
          </a:p>
          <a:p>
            <a:r>
              <a:rPr lang="en-US" sz="3000" dirty="0" smtClean="0"/>
              <a:t>No Federal funding is available for Transitional Housing projects. </a:t>
            </a:r>
          </a:p>
          <a:p>
            <a:r>
              <a:rPr lang="en-US" sz="3000" dirty="0" smtClean="0"/>
              <a:t>Continua of Care must establish and enforce performance criteria for ESG projects.</a:t>
            </a:r>
          </a:p>
          <a:p>
            <a:r>
              <a:rPr lang="en-US" sz="3000" b="1" u="sng" dirty="0" smtClean="0"/>
              <a:t>All</a:t>
            </a:r>
            <a:r>
              <a:rPr lang="en-US" sz="3000" b="1" dirty="0" smtClean="0"/>
              <a:t> </a:t>
            </a:r>
            <a:r>
              <a:rPr lang="en-US" sz="3000" b="1" u="sng" dirty="0" smtClean="0"/>
              <a:t>ESG</a:t>
            </a:r>
            <a:r>
              <a:rPr lang="en-US" sz="3000" dirty="0" smtClean="0"/>
              <a:t> projects must utilize the coordinated entry system designated by the CoC for the geographic location of each project.</a:t>
            </a:r>
          </a:p>
          <a:p>
            <a:endParaRPr lang="en-US" dirty="0" smtClean="0"/>
          </a:p>
          <a:p>
            <a:endParaRPr lang="en-US" dirty="0" smtClean="0"/>
          </a:p>
          <a:p>
            <a:endParaRPr lang="en-US" dirty="0"/>
          </a:p>
        </p:txBody>
      </p:sp>
    </p:spTree>
    <p:extLst>
      <p:ext uri="{BB962C8B-B14F-4D97-AF65-F5344CB8AC3E}">
        <p14:creationId xmlns:p14="http://schemas.microsoft.com/office/powerpoint/2010/main" val="1176093720"/>
      </p:ext>
    </p:extLst>
  </p:cSld>
  <p:clrMapOvr>
    <a:masterClrMapping/>
  </p:clrMapOvr>
  <p:transition spd="med">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Eligible Applicants</a:t>
            </a:r>
            <a:endParaRPr lang="en-US" dirty="0"/>
          </a:p>
        </p:txBody>
      </p:sp>
      <p:sp>
        <p:nvSpPr>
          <p:cNvPr id="3" name="Content Placeholder 2"/>
          <p:cNvSpPr>
            <a:spLocks noGrp="1"/>
          </p:cNvSpPr>
          <p:nvPr>
            <p:ph idx="1"/>
          </p:nvPr>
        </p:nvSpPr>
        <p:spPr/>
        <p:txBody>
          <a:bodyPr>
            <a:normAutofit fontScale="85000" lnSpcReduction="10000"/>
          </a:bodyPr>
          <a:lstStyle/>
          <a:p>
            <a:pPr>
              <a:defRPr/>
            </a:pPr>
            <a:r>
              <a:rPr lang="en-US" sz="2800" dirty="0" smtClean="0"/>
              <a:t>Local or regional entities; including nonprofits</a:t>
            </a:r>
            <a:r>
              <a:rPr lang="en-US" sz="2600" dirty="0" smtClean="0"/>
              <a:t> </a:t>
            </a:r>
            <a:r>
              <a:rPr lang="en-US" sz="2800" dirty="0" smtClean="0"/>
              <a:t>(secular and faith-based), local governments, local government entities (community service boards, etc.) and authorities, community action agencies.</a:t>
            </a:r>
          </a:p>
          <a:p>
            <a:pPr>
              <a:defRPr/>
            </a:pPr>
            <a:r>
              <a:rPr lang="en-US" sz="2800" dirty="0"/>
              <a:t>Nonprofit applicants for emergency shelter must receive approval of local government(s) where the </a:t>
            </a:r>
            <a:r>
              <a:rPr lang="en-US" sz="2800" dirty="0" smtClean="0"/>
              <a:t>project </a:t>
            </a:r>
            <a:r>
              <a:rPr lang="en-US" sz="2800" dirty="0"/>
              <a:t>is located</a:t>
            </a:r>
            <a:r>
              <a:rPr lang="en-US" sz="2800" dirty="0" smtClean="0"/>
              <a:t>.</a:t>
            </a:r>
          </a:p>
          <a:p>
            <a:pPr>
              <a:defRPr/>
            </a:pPr>
            <a:r>
              <a:rPr lang="en-US" sz="2800" dirty="0" smtClean="0"/>
              <a:t>Nonprofit applicants, including religious organizations, must have 501(c)(3), provide programs in a manner free from religious influences, and meet threshold and ongoing viability standards established by DCA (as required by state law).</a:t>
            </a:r>
          </a:p>
          <a:p>
            <a:endParaRPr lang="en-US" dirty="0"/>
          </a:p>
        </p:txBody>
      </p:sp>
    </p:spTree>
    <p:extLst>
      <p:ext uri="{BB962C8B-B14F-4D97-AF65-F5344CB8AC3E}">
        <p14:creationId xmlns:p14="http://schemas.microsoft.com/office/powerpoint/2010/main" val="3278848346"/>
      </p:ext>
    </p:extLst>
  </p:cSld>
  <p:clrMapOvr>
    <a:masterClrMapping/>
  </p:clrMapOvr>
  <p:transition spd="med">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t/>
            </a:r>
            <a:br>
              <a:rPr lang="en-US" u="sng" dirty="0" smtClean="0"/>
            </a:br>
            <a:r>
              <a:rPr lang="en-US" dirty="0" smtClean="0"/>
              <a:t>Minimum </a:t>
            </a:r>
            <a:r>
              <a:rPr lang="en-US" dirty="0"/>
              <a:t>and Maximum Funding </a:t>
            </a:r>
            <a:r>
              <a:rPr lang="en-US" dirty="0" smtClean="0"/>
              <a:t>Awards </a:t>
            </a:r>
            <a:r>
              <a:rPr lang="en-US" dirty="0"/>
              <a:t>by Project Type</a:t>
            </a:r>
            <a:br>
              <a:rPr lang="en-US" dirty="0"/>
            </a:br>
            <a:endParaRPr lang="en-US" dirty="0"/>
          </a:p>
        </p:txBody>
      </p:sp>
      <p:sp>
        <p:nvSpPr>
          <p:cNvPr id="6" name="TextBox 5"/>
          <p:cNvSpPr txBox="1"/>
          <p:nvPr/>
        </p:nvSpPr>
        <p:spPr>
          <a:xfrm>
            <a:off x="612648" y="6096000"/>
            <a:ext cx="8153400" cy="369332"/>
          </a:xfrm>
          <a:prstGeom prst="rect">
            <a:avLst/>
          </a:prstGeom>
          <a:noFill/>
        </p:spPr>
        <p:txBody>
          <a:bodyPr wrap="square" rtlCol="0">
            <a:spAutoFit/>
          </a:bodyPr>
          <a:lstStyle/>
          <a:p>
            <a:pPr algn="ctr"/>
            <a:r>
              <a:rPr lang="en-US" b="1" i="1" dirty="0" smtClean="0"/>
              <a:t>Minimum and maximum award amounts are subject to change from year to year</a:t>
            </a:r>
            <a:r>
              <a:rPr lang="en-US" dirty="0" smtClean="0"/>
              <a:t>.</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477815191"/>
              </p:ext>
            </p:extLst>
          </p:nvPr>
        </p:nvGraphicFramePr>
        <p:xfrm>
          <a:off x="1392174" y="1752601"/>
          <a:ext cx="6594348" cy="3202940"/>
        </p:xfrm>
        <a:graphic>
          <a:graphicData uri="http://schemas.openxmlformats.org/drawingml/2006/table">
            <a:tbl>
              <a:tblPr firstRow="1" bandRow="1">
                <a:tableStyleId>{5C22544A-7EE6-4342-B048-85BDC9FD1C3A}</a:tableStyleId>
              </a:tblPr>
              <a:tblGrid>
                <a:gridCol w="3297174">
                  <a:extLst>
                    <a:ext uri="{9D8B030D-6E8A-4147-A177-3AD203B41FA5}">
                      <a16:colId xmlns:a16="http://schemas.microsoft.com/office/drawing/2014/main" val="20000"/>
                    </a:ext>
                  </a:extLst>
                </a:gridCol>
                <a:gridCol w="3297174">
                  <a:extLst>
                    <a:ext uri="{9D8B030D-6E8A-4147-A177-3AD203B41FA5}">
                      <a16:colId xmlns:a16="http://schemas.microsoft.com/office/drawing/2014/main" val="20001"/>
                    </a:ext>
                  </a:extLst>
                </a:gridCol>
              </a:tblGrid>
              <a:tr h="607060">
                <a:tc>
                  <a:txBody>
                    <a:bodyPr/>
                    <a:lstStyle/>
                    <a:p>
                      <a:pPr algn="ctr"/>
                      <a:r>
                        <a:rPr lang="en-US" sz="1600" dirty="0" smtClean="0">
                          <a:solidFill>
                            <a:schemeClr val="tx1"/>
                          </a:solidFill>
                        </a:rPr>
                        <a:t>Type of Funding</a:t>
                      </a:r>
                      <a:endParaRPr lang="en-US" sz="1600" dirty="0">
                        <a:solidFill>
                          <a:schemeClr val="tx1"/>
                        </a:solidFill>
                      </a:endParaRPr>
                    </a:p>
                  </a:txBody>
                  <a:tcPr anchor="ctr"/>
                </a:tc>
                <a:tc>
                  <a:txBody>
                    <a:bodyPr/>
                    <a:lstStyle/>
                    <a:p>
                      <a:pPr algn="ctr"/>
                      <a:r>
                        <a:rPr lang="en-US" sz="1600" dirty="0" smtClean="0">
                          <a:solidFill>
                            <a:schemeClr val="tx1"/>
                          </a:solidFill>
                        </a:rPr>
                        <a:t>Minimum – Maximum Award Amounts</a:t>
                      </a:r>
                      <a:endParaRPr lang="en-US" sz="1600" dirty="0">
                        <a:solidFill>
                          <a:schemeClr val="tx1"/>
                        </a:solidFill>
                      </a:endParaRPr>
                    </a:p>
                  </a:txBody>
                  <a:tcPr anchor="ctr"/>
                </a:tc>
                <a:extLst>
                  <a:ext uri="{0D108BD9-81ED-4DB2-BD59-A6C34878D82A}">
                    <a16:rowId xmlns:a16="http://schemas.microsoft.com/office/drawing/2014/main" val="10000"/>
                  </a:ext>
                </a:extLst>
              </a:tr>
              <a:tr h="370840">
                <a:tc>
                  <a:txBody>
                    <a:bodyPr/>
                    <a:lstStyle/>
                    <a:p>
                      <a:r>
                        <a:rPr lang="en-US" sz="1600" dirty="0" smtClean="0">
                          <a:solidFill>
                            <a:schemeClr val="tx1"/>
                          </a:solidFill>
                        </a:rPr>
                        <a:t>Emergency Shelter</a:t>
                      </a:r>
                      <a:endParaRPr lang="en-US" sz="1600" dirty="0">
                        <a:solidFill>
                          <a:schemeClr val="tx1"/>
                        </a:solidFill>
                      </a:endParaRPr>
                    </a:p>
                  </a:txBody>
                  <a:tcPr>
                    <a:solidFill>
                      <a:schemeClr val="accent1"/>
                    </a:solidFill>
                  </a:tcPr>
                </a:tc>
                <a:tc>
                  <a:txBody>
                    <a:bodyPr/>
                    <a:lstStyle/>
                    <a:p>
                      <a:pPr algn="ctr"/>
                      <a:r>
                        <a:rPr lang="en-US" sz="1600" dirty="0" smtClean="0"/>
                        <a:t>$30,000 - $60,000</a:t>
                      </a:r>
                      <a:endParaRPr lang="en-US" sz="1600" dirty="0"/>
                    </a:p>
                  </a:txBody>
                  <a:tcPr anchor="ctr"/>
                </a:tc>
                <a:extLst>
                  <a:ext uri="{0D108BD9-81ED-4DB2-BD59-A6C34878D82A}">
                    <a16:rowId xmlns:a16="http://schemas.microsoft.com/office/drawing/2014/main" val="10001"/>
                  </a:ext>
                </a:extLst>
              </a:tr>
              <a:tr h="370840">
                <a:tc>
                  <a:txBody>
                    <a:bodyPr/>
                    <a:lstStyle/>
                    <a:p>
                      <a:r>
                        <a:rPr lang="en-US" sz="1600" dirty="0" smtClean="0">
                          <a:solidFill>
                            <a:schemeClr val="tx1"/>
                          </a:solidFill>
                        </a:rPr>
                        <a:t>Supportive Services</a:t>
                      </a:r>
                      <a:endParaRPr lang="en-US" sz="1600" dirty="0">
                        <a:solidFill>
                          <a:schemeClr val="tx1"/>
                        </a:solidFill>
                      </a:endParaRPr>
                    </a:p>
                  </a:txBody>
                  <a:tcPr>
                    <a:solidFill>
                      <a:schemeClr val="accent1"/>
                    </a:solidFill>
                  </a:tcPr>
                </a:tc>
                <a:tc>
                  <a:txBody>
                    <a:bodyPr/>
                    <a:lstStyle/>
                    <a:p>
                      <a:pPr algn="ctr"/>
                      <a:r>
                        <a:rPr lang="en-US" sz="1600" dirty="0" smtClean="0"/>
                        <a:t>No minimum</a:t>
                      </a:r>
                      <a:r>
                        <a:rPr lang="en-US" sz="1600" baseline="0" dirty="0" smtClean="0"/>
                        <a:t> - $25,000</a:t>
                      </a:r>
                      <a:endParaRPr lang="en-US" sz="1600" dirty="0"/>
                    </a:p>
                  </a:txBody>
                  <a:tcPr anchor="ctr"/>
                </a:tc>
                <a:extLst>
                  <a:ext uri="{0D108BD9-81ED-4DB2-BD59-A6C34878D82A}">
                    <a16:rowId xmlns:a16="http://schemas.microsoft.com/office/drawing/2014/main" val="10003"/>
                  </a:ext>
                </a:extLst>
              </a:tr>
              <a:tr h="370840">
                <a:tc>
                  <a:txBody>
                    <a:bodyPr/>
                    <a:lstStyle/>
                    <a:p>
                      <a:r>
                        <a:rPr lang="en-US" sz="1600" dirty="0" smtClean="0">
                          <a:solidFill>
                            <a:schemeClr val="tx1"/>
                          </a:solidFill>
                        </a:rPr>
                        <a:t>Prevention</a:t>
                      </a:r>
                      <a:endParaRPr lang="en-US" sz="1600" dirty="0">
                        <a:solidFill>
                          <a:schemeClr val="tx1"/>
                        </a:solidFill>
                      </a:endParaRPr>
                    </a:p>
                  </a:txBody>
                  <a:tcPr>
                    <a:solidFill>
                      <a:schemeClr val="accent1"/>
                    </a:solidFill>
                  </a:tcPr>
                </a:tc>
                <a:tc>
                  <a:txBody>
                    <a:bodyPr/>
                    <a:lstStyle/>
                    <a:p>
                      <a:pPr algn="ctr"/>
                      <a:r>
                        <a:rPr lang="en-US" sz="1600" dirty="0" smtClean="0"/>
                        <a:t>$30,000</a:t>
                      </a:r>
                      <a:r>
                        <a:rPr lang="en-US" sz="1600" baseline="0" dirty="0" smtClean="0"/>
                        <a:t> – no limit</a:t>
                      </a:r>
                      <a:endParaRPr lang="en-US" sz="1600" dirty="0"/>
                    </a:p>
                  </a:txBody>
                  <a:tcPr anchor="ctr"/>
                </a:tc>
                <a:extLst>
                  <a:ext uri="{0D108BD9-81ED-4DB2-BD59-A6C34878D82A}">
                    <a16:rowId xmlns:a16="http://schemas.microsoft.com/office/drawing/2014/main" val="10004"/>
                  </a:ext>
                </a:extLst>
              </a:tr>
              <a:tr h="370840">
                <a:tc>
                  <a:txBody>
                    <a:bodyPr/>
                    <a:lstStyle/>
                    <a:p>
                      <a:r>
                        <a:rPr lang="en-US" sz="1600" dirty="0" smtClean="0">
                          <a:solidFill>
                            <a:schemeClr val="tx1"/>
                          </a:solidFill>
                        </a:rPr>
                        <a:t>Rapid Re-Housing</a:t>
                      </a:r>
                      <a:endParaRPr lang="en-US" sz="1600" dirty="0">
                        <a:solidFill>
                          <a:schemeClr val="tx1"/>
                        </a:solidFill>
                      </a:endParaRPr>
                    </a:p>
                  </a:txBody>
                  <a:tcPr>
                    <a:solidFill>
                      <a:schemeClr val="accent1"/>
                    </a:solidFill>
                  </a:tcPr>
                </a:tc>
                <a:tc>
                  <a:txBody>
                    <a:bodyPr/>
                    <a:lstStyle/>
                    <a:p>
                      <a:pPr algn="ctr"/>
                      <a:r>
                        <a:rPr lang="en-US" sz="1600" dirty="0" smtClean="0"/>
                        <a:t>$30,000 – no</a:t>
                      </a:r>
                      <a:r>
                        <a:rPr lang="en-US" sz="1600" baseline="0" dirty="0" smtClean="0"/>
                        <a:t> limit</a:t>
                      </a:r>
                      <a:endParaRPr lang="en-US" sz="1600" dirty="0"/>
                    </a:p>
                  </a:txBody>
                  <a:tcPr anchor="ctr"/>
                </a:tc>
                <a:extLst>
                  <a:ext uri="{0D108BD9-81ED-4DB2-BD59-A6C34878D82A}">
                    <a16:rowId xmlns:a16="http://schemas.microsoft.com/office/drawing/2014/main" val="10005"/>
                  </a:ext>
                </a:extLst>
              </a:tr>
              <a:tr h="370840">
                <a:tc>
                  <a:txBody>
                    <a:bodyPr/>
                    <a:lstStyle/>
                    <a:p>
                      <a:r>
                        <a:rPr lang="en-US" sz="1600" dirty="0" smtClean="0">
                          <a:solidFill>
                            <a:schemeClr val="tx1"/>
                          </a:solidFill>
                        </a:rPr>
                        <a:t>Street Outreach</a:t>
                      </a:r>
                      <a:endParaRPr lang="en-US" sz="1600" dirty="0">
                        <a:solidFill>
                          <a:schemeClr val="tx1"/>
                        </a:solidFill>
                      </a:endParaRPr>
                    </a:p>
                  </a:txBody>
                  <a:tcPr>
                    <a:solidFill>
                      <a:schemeClr val="accent1"/>
                    </a:solidFill>
                  </a:tcPr>
                </a:tc>
                <a:tc>
                  <a:txBody>
                    <a:bodyPr/>
                    <a:lstStyle/>
                    <a:p>
                      <a:pPr algn="ctr"/>
                      <a:r>
                        <a:rPr lang="en-US" sz="1600" dirty="0" smtClean="0"/>
                        <a:t>$30,000</a:t>
                      </a:r>
                      <a:r>
                        <a:rPr lang="en-US" sz="1600" baseline="0" dirty="0" smtClean="0"/>
                        <a:t> - $50,000</a:t>
                      </a:r>
                      <a:endParaRPr lang="en-US" sz="1600" dirty="0"/>
                    </a:p>
                  </a:txBody>
                  <a:tcPr anchor="ctr"/>
                </a:tc>
                <a:extLst>
                  <a:ext uri="{0D108BD9-81ED-4DB2-BD59-A6C34878D82A}">
                    <a16:rowId xmlns:a16="http://schemas.microsoft.com/office/drawing/2014/main" val="10006"/>
                  </a:ext>
                </a:extLst>
              </a:tr>
              <a:tr h="370840">
                <a:tc>
                  <a:txBody>
                    <a:bodyPr/>
                    <a:lstStyle/>
                    <a:p>
                      <a:r>
                        <a:rPr lang="en-US" sz="1600" dirty="0" smtClean="0">
                          <a:solidFill>
                            <a:schemeClr val="tx1"/>
                          </a:solidFill>
                        </a:rPr>
                        <a:t>Hotel/Motel</a:t>
                      </a:r>
                      <a:endParaRPr lang="en-US" sz="1600" dirty="0">
                        <a:solidFill>
                          <a:schemeClr val="tx1"/>
                        </a:solidFill>
                      </a:endParaRPr>
                    </a:p>
                  </a:txBody>
                  <a:tcPr>
                    <a:solidFill>
                      <a:schemeClr val="accent1"/>
                    </a:solidFill>
                  </a:tcPr>
                </a:tc>
                <a:tc>
                  <a:txBody>
                    <a:bodyPr/>
                    <a:lstStyle/>
                    <a:p>
                      <a:pPr algn="ctr"/>
                      <a:r>
                        <a:rPr lang="en-US" sz="1600" dirty="0" smtClean="0"/>
                        <a:t>no</a:t>
                      </a:r>
                      <a:r>
                        <a:rPr lang="en-US" sz="1600" baseline="0" dirty="0" smtClean="0"/>
                        <a:t> minimum - $60,000</a:t>
                      </a:r>
                      <a:endParaRPr lang="en-US" sz="1600" dirty="0"/>
                    </a:p>
                  </a:txBody>
                  <a:tcPr anchor="ctr"/>
                </a:tc>
                <a:extLst>
                  <a:ext uri="{0D108BD9-81ED-4DB2-BD59-A6C34878D82A}">
                    <a16:rowId xmlns:a16="http://schemas.microsoft.com/office/drawing/2014/main" val="10007"/>
                  </a:ext>
                </a:extLst>
              </a:tr>
              <a:tr h="370840">
                <a:tc>
                  <a:txBody>
                    <a:bodyPr/>
                    <a:lstStyle/>
                    <a:p>
                      <a:r>
                        <a:rPr lang="en-US" sz="1600" dirty="0" smtClean="0">
                          <a:solidFill>
                            <a:schemeClr val="tx1"/>
                          </a:solidFill>
                        </a:rPr>
                        <a:t>HMIS</a:t>
                      </a:r>
                      <a:endParaRPr lang="en-US" sz="1600" dirty="0">
                        <a:solidFill>
                          <a:schemeClr val="tx1"/>
                        </a:solidFill>
                      </a:endParaRPr>
                    </a:p>
                  </a:txBody>
                  <a:tcPr>
                    <a:solidFill>
                      <a:schemeClr val="accent1"/>
                    </a:solidFill>
                  </a:tcPr>
                </a:tc>
                <a:tc>
                  <a:txBody>
                    <a:bodyPr/>
                    <a:lstStyle/>
                    <a:p>
                      <a:pPr algn="ctr"/>
                      <a:r>
                        <a:rPr lang="en-US" sz="1600" dirty="0" smtClean="0"/>
                        <a:t>no</a:t>
                      </a:r>
                      <a:r>
                        <a:rPr lang="en-US" sz="1600" baseline="0" dirty="0" smtClean="0"/>
                        <a:t> minimum - $45,000</a:t>
                      </a:r>
                      <a:endParaRPr lang="en-US" sz="1600" dirty="0"/>
                    </a:p>
                  </a:txBody>
                  <a:tcPr anchor="ct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313873094"/>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Objective</a:t>
            </a:r>
            <a:endParaRPr lang="en-US" dirty="0"/>
          </a:p>
        </p:txBody>
      </p:sp>
      <p:sp>
        <p:nvSpPr>
          <p:cNvPr id="5" name="Content Placeholder 4"/>
          <p:cNvSpPr>
            <a:spLocks noGrp="1"/>
          </p:cNvSpPr>
          <p:nvPr>
            <p:ph sz="quarter" idx="1"/>
          </p:nvPr>
        </p:nvSpPr>
        <p:spPr/>
        <p:txBody>
          <a:bodyPr/>
          <a:lstStyle/>
          <a:p>
            <a:pPr>
              <a:buFont typeface="Wingdings" panose="05000000000000000000" pitchFamily="2" charset="2"/>
              <a:buChar char="q"/>
            </a:pPr>
            <a:r>
              <a:rPr lang="en-US" sz="3600" dirty="0" smtClean="0">
                <a:solidFill>
                  <a:schemeClr val="accent3">
                    <a:lumMod val="75000"/>
                  </a:schemeClr>
                </a:solidFill>
              </a:rPr>
              <a:t>The </a:t>
            </a:r>
            <a:r>
              <a:rPr lang="en-US" sz="3600" dirty="0">
                <a:solidFill>
                  <a:schemeClr val="accent3">
                    <a:lumMod val="75000"/>
                  </a:schemeClr>
                </a:solidFill>
              </a:rPr>
              <a:t>requirements for fully completing the </a:t>
            </a:r>
            <a:r>
              <a:rPr lang="en-US" sz="3600" dirty="0" err="1">
                <a:solidFill>
                  <a:schemeClr val="accent3">
                    <a:lumMod val="75000"/>
                  </a:schemeClr>
                </a:solidFill>
              </a:rPr>
              <a:t>HSOnline</a:t>
            </a:r>
            <a:r>
              <a:rPr lang="en-US" sz="3600" dirty="0">
                <a:solidFill>
                  <a:schemeClr val="accent3">
                    <a:lumMod val="75000"/>
                  </a:schemeClr>
                </a:solidFill>
              </a:rPr>
              <a:t> Organizational Information of the </a:t>
            </a:r>
            <a:r>
              <a:rPr lang="en-US" sz="3600" dirty="0" smtClean="0">
                <a:solidFill>
                  <a:schemeClr val="accent3">
                    <a:lumMod val="75000"/>
                  </a:schemeClr>
                </a:solidFill>
              </a:rPr>
              <a:t>2018 </a:t>
            </a:r>
            <a:r>
              <a:rPr lang="en-US" sz="3600" dirty="0">
                <a:solidFill>
                  <a:schemeClr val="accent3">
                    <a:lumMod val="75000"/>
                  </a:schemeClr>
                </a:solidFill>
              </a:rPr>
              <a:t>ESG, HOPWA, and S+C Support Services Application</a:t>
            </a:r>
          </a:p>
          <a:p>
            <a:pPr algn="just"/>
            <a:endParaRPr lang="en-US" dirty="0"/>
          </a:p>
        </p:txBody>
      </p:sp>
    </p:spTree>
    <p:extLst>
      <p:ext uri="{BB962C8B-B14F-4D97-AF65-F5344CB8AC3E}">
        <p14:creationId xmlns:p14="http://schemas.microsoft.com/office/powerpoint/2010/main" val="3496126176"/>
      </p:ext>
    </p:extLst>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Homeless?	</a:t>
            </a:r>
            <a:endParaRPr lang="en-US" dirty="0"/>
          </a:p>
        </p:txBody>
      </p:sp>
      <p:sp>
        <p:nvSpPr>
          <p:cNvPr id="3" name="Content Placeholder 2"/>
          <p:cNvSpPr>
            <a:spLocks noGrp="1"/>
          </p:cNvSpPr>
          <p:nvPr>
            <p:ph idx="1"/>
          </p:nvPr>
        </p:nvSpPr>
        <p:spPr/>
        <p:txBody>
          <a:bodyPr>
            <a:normAutofit lnSpcReduction="10000"/>
          </a:bodyPr>
          <a:lstStyle/>
          <a:p>
            <a:pPr>
              <a:buNone/>
            </a:pPr>
            <a:r>
              <a:rPr lang="en-US" u="sng" dirty="0" smtClean="0"/>
              <a:t>4 CATEGORIES:</a:t>
            </a:r>
          </a:p>
          <a:p>
            <a:r>
              <a:rPr lang="en-US" dirty="0" smtClean="0"/>
              <a:t>(1) Individuals and families who lack a fixed, regular, and adequate nighttime residence and includes a subset for an individual who resided in an emergency shelter, or a place not meant for human habitation and who is exiting an institution where he or she temporarily resided; </a:t>
            </a:r>
          </a:p>
          <a:p>
            <a:r>
              <a:rPr lang="en-US" dirty="0" smtClean="0"/>
              <a:t>(2) individuals and families who will imminently lose their primary nighttime residence (within 14 days);</a:t>
            </a:r>
            <a:endParaRPr lang="en-US" dirty="0"/>
          </a:p>
        </p:txBody>
      </p:sp>
    </p:spTree>
    <p:extLst>
      <p:ext uri="{BB962C8B-B14F-4D97-AF65-F5344CB8AC3E}">
        <p14:creationId xmlns:p14="http://schemas.microsoft.com/office/powerpoint/2010/main" val="4081680309"/>
      </p:ext>
    </p:extLst>
  </p:cSld>
  <p:clrMapOvr>
    <a:masterClrMapping/>
  </p:clrMapOvr>
  <p:transition spd="med">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Who is Homeless? (cont.)</a:t>
            </a:r>
            <a:endParaRPr lang="en-US" dirty="0"/>
          </a:p>
        </p:txBody>
      </p:sp>
      <p:sp>
        <p:nvSpPr>
          <p:cNvPr id="3" name="Content Placeholder 2"/>
          <p:cNvSpPr>
            <a:spLocks noGrp="1"/>
          </p:cNvSpPr>
          <p:nvPr>
            <p:ph idx="1"/>
          </p:nvPr>
        </p:nvSpPr>
        <p:spPr/>
        <p:txBody>
          <a:bodyPr>
            <a:normAutofit/>
          </a:bodyPr>
          <a:lstStyle/>
          <a:p>
            <a:r>
              <a:rPr lang="en-US" dirty="0" smtClean="0"/>
              <a:t>(3) unaccompanied youth and families with children and youth who are defined as homeless </a:t>
            </a:r>
            <a:r>
              <a:rPr lang="en-US" sz="3200" b="1" dirty="0" smtClean="0"/>
              <a:t>under other federal statutes </a:t>
            </a:r>
            <a:r>
              <a:rPr lang="en-US" dirty="0" smtClean="0"/>
              <a:t>who do not otherwise qualify as homeless under this definition; but who meet the following criteria: </a:t>
            </a:r>
          </a:p>
          <a:p>
            <a:endParaRPr lang="en-US" dirty="0" smtClean="0"/>
          </a:p>
          <a:p>
            <a:endParaRPr lang="en-US" dirty="0"/>
          </a:p>
        </p:txBody>
      </p:sp>
    </p:spTree>
    <p:extLst>
      <p:ext uri="{BB962C8B-B14F-4D97-AF65-F5344CB8AC3E}">
        <p14:creationId xmlns:p14="http://schemas.microsoft.com/office/powerpoint/2010/main" val="4037560318"/>
      </p:ext>
    </p:extLst>
  </p:cSld>
  <p:clrMapOvr>
    <a:masterClrMapping/>
  </p:clrMapOvr>
  <p:transition spd="med">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Who is Homeless? (cont.)</a:t>
            </a:r>
            <a:endParaRPr lang="en-US" dirty="0"/>
          </a:p>
        </p:txBody>
      </p:sp>
      <p:sp>
        <p:nvSpPr>
          <p:cNvPr id="3" name="Content Placeholder 2"/>
          <p:cNvSpPr>
            <a:spLocks noGrp="1"/>
          </p:cNvSpPr>
          <p:nvPr>
            <p:ph idx="1"/>
          </p:nvPr>
        </p:nvSpPr>
        <p:spPr/>
        <p:txBody>
          <a:bodyPr>
            <a:normAutofit fontScale="62500" lnSpcReduction="20000"/>
          </a:bodyPr>
          <a:lstStyle/>
          <a:p>
            <a:pPr marL="0" lvl="0" indent="0">
              <a:buNone/>
            </a:pPr>
            <a:r>
              <a:rPr lang="en-US" sz="3800" dirty="0" smtClean="0"/>
              <a:t>Category 3 (continued)</a:t>
            </a:r>
            <a:endParaRPr lang="en-US" dirty="0" smtClean="0"/>
          </a:p>
          <a:p>
            <a:r>
              <a:rPr lang="en-US" dirty="0" smtClean="0"/>
              <a:t>Have not had a lease, ownership interest, or occupancy agreement in permanent housing at any time during the </a:t>
            </a:r>
            <a:r>
              <a:rPr lang="en-US" u="sng" dirty="0" smtClean="0"/>
              <a:t>60 days immediately preceding </a:t>
            </a:r>
            <a:r>
              <a:rPr lang="en-US" dirty="0" smtClean="0"/>
              <a:t>the date of application for homeless assistance;</a:t>
            </a:r>
          </a:p>
          <a:p>
            <a:pPr lvl="0"/>
            <a:r>
              <a:rPr lang="en-US" dirty="0" smtClean="0"/>
              <a:t>Have experienced persistent instability as measured by </a:t>
            </a:r>
            <a:r>
              <a:rPr lang="en-US" u="sng" dirty="0" smtClean="0"/>
              <a:t>2 moves or more during the 60-day period immediately  preceding </a:t>
            </a:r>
            <a:r>
              <a:rPr lang="en-US" dirty="0" smtClean="0"/>
              <a:t>the date of application; </a:t>
            </a:r>
            <a:r>
              <a:rPr lang="en-US" b="1" u="sng" dirty="0" smtClean="0"/>
              <a:t>AND </a:t>
            </a:r>
            <a:endParaRPr lang="en-US" dirty="0" smtClean="0"/>
          </a:p>
          <a:p>
            <a:pPr lvl="0"/>
            <a:r>
              <a:rPr lang="en-US" dirty="0" smtClean="0"/>
              <a:t>Can be expected to continue in such status for an extended period of time because of chronic disabilities, chronic physical health or mental health conditions, substance addiction, histories of domestic violence or childhood abuse (including neglect), the presence of a child or youth with a disability, or two or more barriers to employment, which include the lack of a high school degree or General Education Development (GED), illiteracy, low English proficiency, a history of incarceration or detention for criminal activity, and a history of unstable employment.</a:t>
            </a:r>
          </a:p>
          <a:p>
            <a:r>
              <a:rPr lang="en-US" dirty="0" smtClean="0"/>
              <a:t>NOT APPLICABLE IN THE STATE OF GEORGIA</a:t>
            </a:r>
            <a:endParaRPr lang="en-US" dirty="0"/>
          </a:p>
        </p:txBody>
      </p:sp>
    </p:spTree>
    <p:extLst>
      <p:ext uri="{BB962C8B-B14F-4D97-AF65-F5344CB8AC3E}">
        <p14:creationId xmlns:p14="http://schemas.microsoft.com/office/powerpoint/2010/main" val="2533861316"/>
      </p:ext>
    </p:extLst>
  </p:cSld>
  <p:clrMapOvr>
    <a:masterClrMapping/>
  </p:clrMapOvr>
  <p:transition spd="med">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Homeless? (cont.)</a:t>
            </a:r>
            <a:endParaRPr lang="en-US" dirty="0"/>
          </a:p>
        </p:txBody>
      </p:sp>
      <p:sp>
        <p:nvSpPr>
          <p:cNvPr id="3" name="Content Placeholder 2"/>
          <p:cNvSpPr>
            <a:spLocks noGrp="1"/>
          </p:cNvSpPr>
          <p:nvPr>
            <p:ph idx="1"/>
          </p:nvPr>
        </p:nvSpPr>
        <p:spPr/>
        <p:txBody>
          <a:bodyPr/>
          <a:lstStyle/>
          <a:p>
            <a:r>
              <a:rPr lang="en-US" dirty="0" smtClean="0"/>
              <a:t>(4) individuals and families who are fleeing, or are attempting to flee, domestic violence, dating violence, sexual assault, stalking, or other dangerous or life-threatening conditions that relate to violence against the individual or a family member.”</a:t>
            </a:r>
          </a:p>
          <a:p>
            <a:pPr>
              <a:buNone/>
            </a:pPr>
            <a:endParaRPr lang="en-US" dirty="0"/>
          </a:p>
        </p:txBody>
      </p:sp>
    </p:spTree>
    <p:extLst>
      <p:ext uri="{BB962C8B-B14F-4D97-AF65-F5344CB8AC3E}">
        <p14:creationId xmlns:p14="http://schemas.microsoft.com/office/powerpoint/2010/main" val="2176132529"/>
      </p:ext>
    </p:extLst>
  </p:cSld>
  <p:clrMapOvr>
    <a:masterClrMapping/>
  </p:clrMapOvr>
  <p:transition spd="med">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Who is Chronically Homeless?</a:t>
            </a:r>
            <a:endParaRPr lang="en-US" dirty="0"/>
          </a:p>
        </p:txBody>
      </p:sp>
      <p:sp>
        <p:nvSpPr>
          <p:cNvPr id="3" name="Content Placeholder 2"/>
          <p:cNvSpPr>
            <a:spLocks noGrp="1"/>
          </p:cNvSpPr>
          <p:nvPr>
            <p:ph idx="1"/>
          </p:nvPr>
        </p:nvSpPr>
        <p:spPr>
          <a:xfrm>
            <a:off x="612648" y="1752600"/>
            <a:ext cx="8153400" cy="4953000"/>
          </a:xfrm>
        </p:spPr>
        <p:txBody>
          <a:bodyPr>
            <a:normAutofit fontScale="55000" lnSpcReduction="20000"/>
          </a:bodyPr>
          <a:lstStyle/>
          <a:p>
            <a:pPr>
              <a:buNone/>
              <a:defRPr/>
            </a:pPr>
            <a:r>
              <a:rPr lang="en-US" sz="4400" dirty="0" smtClean="0"/>
              <a:t>An “individual” or “family” that is …</a:t>
            </a:r>
          </a:p>
          <a:p>
            <a:pPr marL="0" indent="0">
              <a:buNone/>
              <a:defRPr/>
            </a:pPr>
            <a:endParaRPr lang="en-US" sz="1200" dirty="0" smtClean="0"/>
          </a:p>
          <a:p>
            <a:pPr lvl="0"/>
            <a:r>
              <a:rPr lang="en-US" dirty="0" smtClean="0"/>
              <a:t>is </a:t>
            </a:r>
            <a:r>
              <a:rPr lang="en-US" dirty="0"/>
              <a:t>currently homeless and lives or resides in a place not meant for human habitation, a safe haven, or in an emergency shelter; and</a:t>
            </a:r>
          </a:p>
          <a:p>
            <a:pPr lvl="0"/>
            <a:r>
              <a:rPr lang="en-US" dirty="0"/>
              <a:t>has been homeless and living or residing in a place not meant for human habitation, a safe haven, or in an emergency shelter continuously for </a:t>
            </a:r>
            <a:r>
              <a:rPr lang="en-US" b="1" dirty="0"/>
              <a:t>at least 1 year OR on at least 4 separate occasions in the last 3 years</a:t>
            </a:r>
            <a:r>
              <a:rPr lang="en-US" dirty="0"/>
              <a:t>, as long as the </a:t>
            </a:r>
            <a:r>
              <a:rPr lang="en-US" b="1" dirty="0"/>
              <a:t>combined occasions equal at least 12 months </a:t>
            </a:r>
            <a:r>
              <a:rPr lang="en-US" dirty="0"/>
              <a:t>and each break in homelessness separating the occasions is at least 7 consecutive nights of not living as described in paragraph (1) ; and</a:t>
            </a:r>
          </a:p>
          <a:p>
            <a:pPr lvl="0"/>
            <a:r>
              <a:rPr lang="en-US" dirty="0"/>
              <a:t>has an adult head of household (or a minor head of household if no adult is present in the household) with a diagnosable substance use disorder, serious mental illness, developmental disability [as defined in section 102 of the Developmental Disabilities Assistance and Bill of Rights Act of 2000 (42 U.S.C. 15002)], post-traumatic stress disorder, cognitive impairments resulting from a brain injury, or chronic physical illness or disability, including the co-occurrence of 2 or more of those </a:t>
            </a:r>
            <a:r>
              <a:rPr lang="en-US" dirty="0" smtClean="0"/>
              <a:t>conditions</a:t>
            </a:r>
          </a:p>
          <a:p>
            <a:pPr marL="0" indent="0">
              <a:buNone/>
            </a:pPr>
            <a:r>
              <a:rPr lang="en-US" sz="3200" dirty="0"/>
              <a:t>Persons who were chronically homeless at entry remain chronically homeless at exit, if an institutional stay is less than 90 days.</a:t>
            </a:r>
          </a:p>
          <a:p>
            <a:pPr marL="0" lvl="0" indent="0">
              <a:buNone/>
            </a:pPr>
            <a:endParaRPr lang="en-US" dirty="0" smtClean="0"/>
          </a:p>
          <a:p>
            <a:endParaRPr lang="en-US" dirty="0"/>
          </a:p>
        </p:txBody>
      </p:sp>
    </p:spTree>
    <p:extLst>
      <p:ext uri="{BB962C8B-B14F-4D97-AF65-F5344CB8AC3E}">
        <p14:creationId xmlns:p14="http://schemas.microsoft.com/office/powerpoint/2010/main" val="97511047"/>
      </p:ext>
    </p:extLst>
  </p:cSld>
  <p:clrMapOvr>
    <a:masterClrMapping/>
  </p:clrMapOvr>
  <p:transition spd="med">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Who is At-Risk of Homelessness?</a:t>
            </a:r>
            <a:endParaRPr lang="en-US" dirty="0"/>
          </a:p>
        </p:txBody>
      </p:sp>
      <p:sp>
        <p:nvSpPr>
          <p:cNvPr id="3" name="Content Placeholder 2"/>
          <p:cNvSpPr>
            <a:spLocks noGrp="1"/>
          </p:cNvSpPr>
          <p:nvPr>
            <p:ph idx="1"/>
          </p:nvPr>
        </p:nvSpPr>
        <p:spPr/>
        <p:txBody>
          <a:bodyPr>
            <a:normAutofit/>
          </a:bodyPr>
          <a:lstStyle/>
          <a:p>
            <a:pPr>
              <a:lnSpc>
                <a:spcPct val="100000"/>
              </a:lnSpc>
              <a:spcBef>
                <a:spcPts val="0"/>
              </a:spcBef>
              <a:buNone/>
            </a:pPr>
            <a:r>
              <a:rPr lang="en-US" dirty="0" smtClean="0"/>
              <a:t>(1) The household has income below 30 percent of area median income (AMI) for the geographic area; AND </a:t>
            </a:r>
          </a:p>
          <a:p>
            <a:pPr>
              <a:lnSpc>
                <a:spcPct val="100000"/>
              </a:lnSpc>
              <a:spcBef>
                <a:spcPts val="0"/>
              </a:spcBef>
              <a:buNone/>
            </a:pPr>
            <a:r>
              <a:rPr lang="en-US" dirty="0" smtClean="0"/>
              <a:t>(2) the individual or family has insufficient resources immediately available to attain housing stability. </a:t>
            </a:r>
          </a:p>
          <a:p>
            <a:pPr lvl="1">
              <a:spcBef>
                <a:spcPts val="0"/>
              </a:spcBef>
            </a:pPr>
            <a:r>
              <a:rPr lang="en-US" dirty="0" smtClean="0"/>
              <a:t>sufficient resources or support networks are:</a:t>
            </a:r>
          </a:p>
          <a:p>
            <a:pPr marL="365760" lvl="1" indent="0">
              <a:spcBef>
                <a:spcPts val="0"/>
              </a:spcBef>
              <a:buNone/>
            </a:pPr>
            <a:r>
              <a:rPr lang="en-US" dirty="0" smtClean="0"/>
              <a:t>family, friends, or faith-based or other social networks immediately available to prevent them from moving to a shelter or living outside</a:t>
            </a:r>
          </a:p>
          <a:p>
            <a:endParaRPr lang="en-US" dirty="0"/>
          </a:p>
        </p:txBody>
      </p:sp>
    </p:spTree>
    <p:extLst>
      <p:ext uri="{BB962C8B-B14F-4D97-AF65-F5344CB8AC3E}">
        <p14:creationId xmlns:p14="http://schemas.microsoft.com/office/powerpoint/2010/main" val="1816787452"/>
      </p:ext>
    </p:extLst>
  </p:cSld>
  <p:clrMapOvr>
    <a:masterClrMapping/>
  </p:clrMapOvr>
  <p:transition spd="med">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Who is At-Risk of Homelessness? (cont.)</a:t>
            </a:r>
            <a:endParaRPr lang="en-US" dirty="0"/>
          </a:p>
        </p:txBody>
      </p:sp>
      <p:sp>
        <p:nvSpPr>
          <p:cNvPr id="3" name="Content Placeholder 2"/>
          <p:cNvSpPr>
            <a:spLocks noGrp="1"/>
          </p:cNvSpPr>
          <p:nvPr>
            <p:ph idx="1"/>
          </p:nvPr>
        </p:nvSpPr>
        <p:spPr/>
        <p:txBody>
          <a:bodyPr>
            <a:normAutofit fontScale="77500" lnSpcReduction="20000"/>
          </a:bodyPr>
          <a:lstStyle/>
          <a:p>
            <a:pPr>
              <a:buNone/>
              <a:defRPr/>
            </a:pPr>
            <a:r>
              <a:rPr lang="en-US" sz="3600" dirty="0" smtClean="0"/>
              <a:t>AND:</a:t>
            </a:r>
          </a:p>
          <a:p>
            <a:pPr>
              <a:defRPr/>
            </a:pPr>
            <a:r>
              <a:rPr lang="en-US" sz="3000" dirty="0" smtClean="0"/>
              <a:t>Meets one or more of following:</a:t>
            </a:r>
          </a:p>
          <a:p>
            <a:pPr marL="914400" lvl="1" indent="-514350">
              <a:buFont typeface="+mj-lt"/>
              <a:buAutoNum type="arabicPeriod"/>
              <a:defRPr/>
            </a:pPr>
            <a:r>
              <a:rPr lang="en-US" dirty="0" smtClean="0"/>
              <a:t>Moved frequently for economic reasons</a:t>
            </a:r>
          </a:p>
          <a:p>
            <a:pPr marL="914400" lvl="1" indent="-514350">
              <a:buFont typeface="+mj-lt"/>
              <a:buAutoNum type="arabicPeriod"/>
              <a:defRPr/>
            </a:pPr>
            <a:r>
              <a:rPr lang="en-US" dirty="0" smtClean="0"/>
              <a:t>Living with others due to economic hardship</a:t>
            </a:r>
          </a:p>
          <a:p>
            <a:pPr marL="914400" lvl="1" indent="-514350">
              <a:buFont typeface="+mj-lt"/>
              <a:buAutoNum type="arabicPeriod"/>
              <a:defRPr/>
            </a:pPr>
            <a:r>
              <a:rPr lang="en-US" dirty="0" smtClean="0"/>
              <a:t>Notice of eviction (within 21 days)</a:t>
            </a:r>
          </a:p>
          <a:p>
            <a:pPr marL="914400" lvl="1" indent="-514350">
              <a:buFont typeface="+mj-lt"/>
              <a:buAutoNum type="arabicPeriod"/>
              <a:defRPr/>
            </a:pPr>
            <a:r>
              <a:rPr lang="en-US" dirty="0" smtClean="0"/>
              <a:t>Living in hotel/motel (at own cost)</a:t>
            </a:r>
          </a:p>
          <a:p>
            <a:pPr marL="914400" lvl="1" indent="-514350">
              <a:buFont typeface="+mj-lt"/>
              <a:buAutoNum type="arabicPeriod"/>
              <a:defRPr/>
            </a:pPr>
            <a:r>
              <a:rPr lang="en-US" dirty="0" smtClean="0"/>
              <a:t>Living in overcrowded housing (as defined by HUD)</a:t>
            </a:r>
          </a:p>
          <a:p>
            <a:pPr marL="914400" lvl="1" indent="-514350">
              <a:buFont typeface="+mj-lt"/>
              <a:buAutoNum type="arabicPeriod"/>
              <a:defRPr/>
            </a:pPr>
            <a:r>
              <a:rPr lang="en-US" dirty="0" smtClean="0"/>
              <a:t>Exiting an institution</a:t>
            </a:r>
          </a:p>
          <a:p>
            <a:pPr marL="914400" lvl="1" indent="-514350">
              <a:buFont typeface="+mj-lt"/>
              <a:buAutoNum type="arabicPeriod"/>
              <a:defRPr/>
            </a:pPr>
            <a:r>
              <a:rPr lang="en-US" dirty="0" smtClean="0"/>
              <a:t>Otherwise lives in housing that is unstable (as defined by DCA)</a:t>
            </a:r>
          </a:p>
          <a:p>
            <a:pPr marL="514350" indent="-514350">
              <a:defRPr/>
            </a:pPr>
            <a:r>
              <a:rPr lang="en-US" dirty="0" smtClean="0"/>
              <a:t>Families with children, and youth defined as homeless under other Federal statutes.</a:t>
            </a:r>
          </a:p>
        </p:txBody>
      </p:sp>
    </p:spTree>
    <p:extLst>
      <p:ext uri="{BB962C8B-B14F-4D97-AF65-F5344CB8AC3E}">
        <p14:creationId xmlns:p14="http://schemas.microsoft.com/office/powerpoint/2010/main" val="2053203943"/>
      </p:ext>
    </p:extLst>
  </p:cSld>
  <p:clrMapOvr>
    <a:masterClrMapping/>
  </p:clrMapOvr>
  <p:transition spd="med">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Applications Will Not Be Considered</a:t>
            </a:r>
            <a:endParaRPr lang="en-US" sz="4000" dirty="0"/>
          </a:p>
        </p:txBody>
      </p:sp>
      <p:sp>
        <p:nvSpPr>
          <p:cNvPr id="3" name="Content Placeholder 2"/>
          <p:cNvSpPr>
            <a:spLocks noGrp="1"/>
          </p:cNvSpPr>
          <p:nvPr>
            <p:ph idx="1"/>
          </p:nvPr>
        </p:nvSpPr>
        <p:spPr/>
        <p:txBody>
          <a:bodyPr>
            <a:normAutofit fontScale="77500" lnSpcReduction="20000"/>
          </a:bodyPr>
          <a:lstStyle/>
          <a:p>
            <a:pPr lvl="0"/>
            <a:r>
              <a:rPr lang="en-US" dirty="0"/>
              <a:t>T</a:t>
            </a:r>
            <a:r>
              <a:rPr lang="en-US" dirty="0" smtClean="0"/>
              <a:t>he deadline is missed.</a:t>
            </a:r>
          </a:p>
          <a:p>
            <a:pPr lvl="0"/>
            <a:r>
              <a:rPr lang="en-US" dirty="0" smtClean="0"/>
              <a:t>HMIS or DV comparable database non-participation. </a:t>
            </a:r>
          </a:p>
          <a:p>
            <a:pPr lvl="0"/>
            <a:r>
              <a:rPr lang="en-US" dirty="0" smtClean="0"/>
              <a:t>Application substantially incomplete.</a:t>
            </a:r>
          </a:p>
          <a:p>
            <a:pPr lvl="0"/>
            <a:r>
              <a:rPr lang="en-US" dirty="0" smtClean="0"/>
              <a:t>Ineligible applicant – lacks 501(c)(3).</a:t>
            </a:r>
          </a:p>
          <a:p>
            <a:pPr lvl="0"/>
            <a:r>
              <a:rPr lang="en-US" dirty="0" smtClean="0"/>
              <a:t>New organizations should have been in business and fully operational for 2 years and able to produce minimum financial statements and filings with the IRS for that period, financial policies and procedures, program policies and procedures.  </a:t>
            </a:r>
          </a:p>
          <a:p>
            <a:pPr lvl="0"/>
            <a:r>
              <a:rPr lang="en-US" dirty="0" smtClean="0"/>
              <a:t>Failure to obtain Local Approval or Certification of Consistency, as applicable.</a:t>
            </a:r>
          </a:p>
          <a:p>
            <a:r>
              <a:rPr lang="en-US" dirty="0"/>
              <a:t>Serving ineligible populations (not homeless by HUD definition and verification standard</a:t>
            </a:r>
            <a:r>
              <a:rPr lang="en-US" dirty="0" smtClean="0"/>
              <a:t>).</a:t>
            </a:r>
          </a:p>
          <a:p>
            <a:endParaRPr lang="en-US" dirty="0"/>
          </a:p>
        </p:txBody>
      </p:sp>
    </p:spTree>
    <p:extLst>
      <p:ext uri="{BB962C8B-B14F-4D97-AF65-F5344CB8AC3E}">
        <p14:creationId xmlns:p14="http://schemas.microsoft.com/office/powerpoint/2010/main" val="4204322265"/>
      </p:ext>
    </p:extLst>
  </p:cSld>
  <p:clrMapOvr>
    <a:masterClrMapping/>
  </p:clrMapOvr>
  <p:transition spd="med">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Applications Will Not Be Considered</a:t>
            </a:r>
            <a:endParaRPr lang="en-US" dirty="0"/>
          </a:p>
        </p:txBody>
      </p:sp>
      <p:sp>
        <p:nvSpPr>
          <p:cNvPr id="3" name="Content Placeholder 2"/>
          <p:cNvSpPr>
            <a:spLocks noGrp="1"/>
          </p:cNvSpPr>
          <p:nvPr>
            <p:ph idx="1"/>
          </p:nvPr>
        </p:nvSpPr>
        <p:spPr/>
        <p:txBody>
          <a:bodyPr>
            <a:normAutofit fontScale="85000" lnSpcReduction="20000"/>
          </a:bodyPr>
          <a:lstStyle/>
          <a:p>
            <a:pPr lvl="0"/>
            <a:r>
              <a:rPr lang="en-US" dirty="0" smtClean="0"/>
              <a:t>Insufficient </a:t>
            </a:r>
            <a:r>
              <a:rPr lang="en-US" dirty="0"/>
              <a:t>or ineligible match amount or source. </a:t>
            </a:r>
            <a:endParaRPr lang="en-US" dirty="0" smtClean="0"/>
          </a:p>
          <a:p>
            <a:pPr lvl="0"/>
            <a:r>
              <a:rPr lang="en-US" dirty="0" smtClean="0"/>
              <a:t>Non-compliance with coordinated entry.</a:t>
            </a:r>
          </a:p>
          <a:p>
            <a:pPr lvl="0"/>
            <a:r>
              <a:rPr lang="en-US" dirty="0" smtClean="0"/>
              <a:t>Use of projected project income or client fees as a match source.</a:t>
            </a:r>
          </a:p>
          <a:p>
            <a:pPr lvl="0"/>
            <a:r>
              <a:rPr lang="en-US" dirty="0" smtClean="0"/>
              <a:t>For DV agencies, a failure to submit HUD Annual Performance Report (APR) for entire prior or current program year by application deadline.</a:t>
            </a:r>
          </a:p>
          <a:p>
            <a:pPr lvl="0"/>
            <a:r>
              <a:rPr lang="en-US" dirty="0" smtClean="0"/>
              <a:t>Inability to keep families intact for service.</a:t>
            </a:r>
          </a:p>
          <a:p>
            <a:pPr lvl="0"/>
            <a:r>
              <a:rPr lang="en-US" dirty="0" smtClean="0"/>
              <a:t>Inability to abide by all Equal Access and LEP requirements.</a:t>
            </a:r>
          </a:p>
          <a:p>
            <a:pPr marL="0" indent="0">
              <a:buNone/>
            </a:pPr>
            <a:r>
              <a:rPr lang="en-US" sz="2600" b="1" dirty="0"/>
              <a:t>*See Application Guidelines for complete information.</a:t>
            </a:r>
          </a:p>
          <a:p>
            <a:pPr lvl="0"/>
            <a:endParaRPr lang="en-US" dirty="0" smtClean="0"/>
          </a:p>
          <a:p>
            <a:pPr lvl="0"/>
            <a:endParaRPr lang="en-US" dirty="0" smtClean="0"/>
          </a:p>
          <a:p>
            <a:endParaRPr lang="en-US" dirty="0"/>
          </a:p>
        </p:txBody>
      </p:sp>
    </p:spTree>
    <p:extLst>
      <p:ext uri="{BB962C8B-B14F-4D97-AF65-F5344CB8AC3E}">
        <p14:creationId xmlns:p14="http://schemas.microsoft.com/office/powerpoint/2010/main" val="3538039007"/>
      </p:ext>
    </p:extLst>
  </p:cSld>
  <p:clrMapOvr>
    <a:masterClrMapping/>
  </p:clrMapOvr>
  <p:transition spd="med">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Scoring and Award Factors </a:t>
            </a:r>
            <a:endParaRPr lang="en-US" dirty="0"/>
          </a:p>
        </p:txBody>
      </p:sp>
      <p:sp>
        <p:nvSpPr>
          <p:cNvPr id="3" name="Content Placeholder 2"/>
          <p:cNvSpPr>
            <a:spLocks noGrp="1"/>
          </p:cNvSpPr>
          <p:nvPr>
            <p:ph idx="1"/>
          </p:nvPr>
        </p:nvSpPr>
        <p:spPr>
          <a:xfrm>
            <a:off x="517114" y="1752600"/>
            <a:ext cx="8229600" cy="4325112"/>
          </a:xfrm>
        </p:spPr>
        <p:txBody>
          <a:bodyPr>
            <a:normAutofit fontScale="77500" lnSpcReduction="20000"/>
          </a:bodyPr>
          <a:lstStyle/>
          <a:p>
            <a:pPr marL="609600" indent="-609600">
              <a:buClr>
                <a:schemeClr val="tx1"/>
              </a:buClr>
              <a:buNone/>
              <a:defRPr/>
            </a:pPr>
            <a:r>
              <a:rPr lang="en-US" sz="2300" dirty="0" smtClean="0"/>
              <a:t>Poor performance in any of these areas negatively affects scores and awards amounts:</a:t>
            </a:r>
          </a:p>
          <a:p>
            <a:r>
              <a:rPr lang="en-US" sz="2300" dirty="0" smtClean="0"/>
              <a:t>Completeness of the grant application</a:t>
            </a:r>
          </a:p>
          <a:p>
            <a:pPr lvl="0"/>
            <a:r>
              <a:rPr lang="en-US" sz="2300" dirty="0" smtClean="0"/>
              <a:t>Use of reputable data to describe need (homeless counts), clients served, local coordination, goals, outputs, outcomes, etc.</a:t>
            </a:r>
          </a:p>
          <a:p>
            <a:pPr lvl="0"/>
            <a:r>
              <a:rPr lang="en-US" sz="2300" dirty="0" smtClean="0"/>
              <a:t>CoC or ESG Entitlement priorities</a:t>
            </a:r>
          </a:p>
          <a:p>
            <a:pPr lvl="0"/>
            <a:r>
              <a:rPr lang="en-US" sz="2300" dirty="0" smtClean="0"/>
              <a:t>Efficient and effective use of HMIS, adherence to HMIS policy and procedures, and ability to deliver data of high quality</a:t>
            </a:r>
          </a:p>
          <a:p>
            <a:pPr lvl="0"/>
            <a:r>
              <a:rPr lang="en-US" sz="2300" dirty="0" smtClean="0"/>
              <a:t>Adherence to DCA Housing Support Standards </a:t>
            </a:r>
          </a:p>
          <a:p>
            <a:pPr lvl="0"/>
            <a:r>
              <a:rPr lang="en-US" sz="2300" dirty="0" smtClean="0"/>
              <a:t>Staffing and match levels promote ability to serve number of participants projected</a:t>
            </a:r>
          </a:p>
          <a:p>
            <a:pPr lvl="0"/>
            <a:r>
              <a:rPr lang="en-US" sz="2300" dirty="0" smtClean="0"/>
              <a:t>Organizational experience, capacity, and stability, including</a:t>
            </a:r>
          </a:p>
          <a:p>
            <a:pPr lvl="1"/>
            <a:r>
              <a:rPr lang="en-US" sz="2300" dirty="0" smtClean="0"/>
              <a:t>Capacity and oversight of Board of Directors </a:t>
            </a:r>
          </a:p>
          <a:p>
            <a:pPr lvl="1"/>
            <a:r>
              <a:rPr lang="en-US" sz="2300" dirty="0" smtClean="0"/>
              <a:t>Budgeting and financial reporting </a:t>
            </a:r>
          </a:p>
          <a:p>
            <a:pPr marL="0" indent="0">
              <a:buNone/>
            </a:pPr>
            <a:r>
              <a:rPr lang="en-US" sz="2000" b="1" dirty="0"/>
              <a:t>*See Application Guidelines for complete information.</a:t>
            </a:r>
          </a:p>
          <a:p>
            <a:endParaRPr lang="en-US" sz="2000" dirty="0" smtClean="0"/>
          </a:p>
          <a:p>
            <a:pPr marL="990600" lvl="1" indent="-533400">
              <a:lnSpc>
                <a:spcPct val="80000"/>
              </a:lnSpc>
              <a:buClr>
                <a:schemeClr val="tx1"/>
              </a:buClr>
              <a:buFontTx/>
              <a:buChar char="•"/>
              <a:defRPr/>
            </a:pPr>
            <a:endParaRPr lang="en-US" sz="2000" dirty="0" smtClean="0"/>
          </a:p>
          <a:p>
            <a:endParaRPr lang="en-US" dirty="0"/>
          </a:p>
        </p:txBody>
      </p:sp>
    </p:spTree>
    <p:extLst>
      <p:ext uri="{BB962C8B-B14F-4D97-AF65-F5344CB8AC3E}">
        <p14:creationId xmlns:p14="http://schemas.microsoft.com/office/powerpoint/2010/main" val="72095786"/>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sz="quarter" idx="1"/>
          </p:nvPr>
        </p:nvSpPr>
        <p:spPr/>
        <p:txBody>
          <a:bodyPr>
            <a:normAutofit fontScale="85000" lnSpcReduction="10000"/>
          </a:bodyPr>
          <a:lstStyle/>
          <a:p>
            <a:pPr>
              <a:buFont typeface="Wingdings" panose="05000000000000000000" pitchFamily="2" charset="2"/>
              <a:buChar char="q"/>
            </a:pPr>
            <a:r>
              <a:rPr lang="en-US" sz="3300" b="1" dirty="0" smtClean="0">
                <a:solidFill>
                  <a:schemeClr val="accent3">
                    <a:lumMod val="75000"/>
                  </a:schemeClr>
                </a:solidFill>
              </a:rPr>
              <a:t>Why </a:t>
            </a:r>
            <a:r>
              <a:rPr lang="en-US" sz="3300" b="1" dirty="0">
                <a:solidFill>
                  <a:schemeClr val="accent3">
                    <a:lumMod val="75000"/>
                  </a:schemeClr>
                </a:solidFill>
              </a:rPr>
              <a:t>do we collect this information?</a:t>
            </a:r>
          </a:p>
          <a:p>
            <a:pPr>
              <a:buNone/>
            </a:pPr>
            <a:r>
              <a:rPr lang="en-US" dirty="0">
                <a:solidFill>
                  <a:schemeClr val="accent3">
                    <a:lumMod val="75000"/>
                  </a:schemeClr>
                </a:solidFill>
              </a:rPr>
              <a:t>	</a:t>
            </a:r>
            <a:r>
              <a:rPr lang="en-US" sz="3600" dirty="0" smtClean="0">
                <a:solidFill>
                  <a:schemeClr val="accent3">
                    <a:lumMod val="75000"/>
                  </a:schemeClr>
                </a:solidFill>
              </a:rPr>
              <a:t>Title </a:t>
            </a:r>
            <a:r>
              <a:rPr lang="en-US" sz="3600" dirty="0">
                <a:solidFill>
                  <a:schemeClr val="accent3">
                    <a:lumMod val="75000"/>
                  </a:schemeClr>
                </a:solidFill>
              </a:rPr>
              <a:t>50. State Government</a:t>
            </a:r>
          </a:p>
          <a:p>
            <a:pPr>
              <a:buNone/>
            </a:pPr>
            <a:r>
              <a:rPr lang="en-US" sz="3600" dirty="0">
                <a:solidFill>
                  <a:schemeClr val="accent3">
                    <a:lumMod val="75000"/>
                  </a:schemeClr>
                </a:solidFill>
              </a:rPr>
              <a:t>	Chapter 20. Relations with </a:t>
            </a:r>
            <a:r>
              <a:rPr lang="en-US" sz="3600" dirty="0" smtClean="0">
                <a:solidFill>
                  <a:schemeClr val="accent3">
                    <a:lumMod val="75000"/>
                  </a:schemeClr>
                </a:solidFill>
              </a:rPr>
              <a:t>Nonprofit </a:t>
            </a:r>
            <a:r>
              <a:rPr lang="en-US" sz="3600" dirty="0">
                <a:solidFill>
                  <a:schemeClr val="accent3">
                    <a:lumMod val="75000"/>
                  </a:schemeClr>
                </a:solidFill>
              </a:rPr>
              <a:t>Contractors</a:t>
            </a:r>
          </a:p>
          <a:p>
            <a:pPr>
              <a:buNone/>
            </a:pPr>
            <a:r>
              <a:rPr lang="en-US" dirty="0">
                <a:solidFill>
                  <a:schemeClr val="accent3">
                    <a:lumMod val="75000"/>
                  </a:schemeClr>
                </a:solidFill>
              </a:rPr>
              <a:t>	</a:t>
            </a:r>
            <a:r>
              <a:rPr lang="en-US" sz="3200" dirty="0" smtClean="0">
                <a:solidFill>
                  <a:schemeClr val="accent3">
                    <a:lumMod val="75000"/>
                  </a:schemeClr>
                </a:solidFill>
              </a:rPr>
              <a:t>§50-20-1</a:t>
            </a:r>
            <a:r>
              <a:rPr lang="en-US" sz="3200" dirty="0">
                <a:solidFill>
                  <a:schemeClr val="accent3">
                    <a:lumMod val="75000"/>
                  </a:schemeClr>
                </a:solidFill>
              </a:rPr>
              <a:t>. Legislative intent</a:t>
            </a:r>
          </a:p>
          <a:p>
            <a:pPr algn="just">
              <a:buNone/>
            </a:pPr>
            <a:r>
              <a:rPr lang="en-US" sz="3200" dirty="0">
                <a:solidFill>
                  <a:schemeClr val="accent3">
                    <a:lumMod val="75000"/>
                  </a:schemeClr>
                </a:solidFill>
              </a:rPr>
              <a:t>		The General Assembly finds that the state has a right and a duty to monitor nonprofit organizations which contract with the state to ensure that their activities are in the public interest and to ensure that the public funds are used for proper purposes.</a:t>
            </a:r>
          </a:p>
          <a:p>
            <a:endParaRPr lang="en-US" dirty="0"/>
          </a:p>
        </p:txBody>
      </p:sp>
    </p:spTree>
    <p:extLst>
      <p:ext uri="{BB962C8B-B14F-4D97-AF65-F5344CB8AC3E}">
        <p14:creationId xmlns:p14="http://schemas.microsoft.com/office/powerpoint/2010/main" val="1108303436"/>
      </p:ext>
    </p:extLst>
  </p:cSld>
  <p:clrMapOvr>
    <a:masterClrMapping/>
  </p:clrMapOvr>
  <p:transition spd="med">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Scoring and Award Factors </a:t>
            </a:r>
            <a:endParaRPr lang="en-US" dirty="0"/>
          </a:p>
        </p:txBody>
      </p:sp>
      <p:sp>
        <p:nvSpPr>
          <p:cNvPr id="3" name="Content Placeholder 2"/>
          <p:cNvSpPr>
            <a:spLocks noGrp="1"/>
          </p:cNvSpPr>
          <p:nvPr>
            <p:ph idx="1"/>
          </p:nvPr>
        </p:nvSpPr>
        <p:spPr/>
        <p:txBody>
          <a:bodyPr>
            <a:normAutofit fontScale="62500" lnSpcReduction="20000"/>
          </a:bodyPr>
          <a:lstStyle/>
          <a:p>
            <a:pPr lvl="0"/>
            <a:r>
              <a:rPr lang="en-US" dirty="0" smtClean="0"/>
              <a:t>Agency participation in:</a:t>
            </a:r>
            <a:endParaRPr lang="en-US" sz="2000" dirty="0" smtClean="0"/>
          </a:p>
          <a:p>
            <a:pPr lvl="1"/>
            <a:r>
              <a:rPr lang="en-US" sz="2800" dirty="0" smtClean="0"/>
              <a:t>CoC Planning</a:t>
            </a:r>
          </a:p>
          <a:p>
            <a:pPr lvl="1"/>
            <a:r>
              <a:rPr lang="en-US" sz="2800" dirty="0" smtClean="0"/>
              <a:t>Homeless Count</a:t>
            </a:r>
          </a:p>
          <a:p>
            <a:pPr lvl="1"/>
            <a:r>
              <a:rPr lang="en-US" sz="2800" dirty="0" smtClean="0"/>
              <a:t>DCA-sponsored trainings for current ESG subgrantees</a:t>
            </a:r>
          </a:p>
          <a:p>
            <a:pPr lvl="0"/>
            <a:r>
              <a:rPr lang="en-US" dirty="0" smtClean="0"/>
              <a:t>Ability to design and successfully manage project under current regulations and priorities for the overall ESG program</a:t>
            </a:r>
            <a:endParaRPr lang="en-US" sz="2000" dirty="0" smtClean="0"/>
          </a:p>
          <a:p>
            <a:pPr lvl="0"/>
            <a:r>
              <a:rPr lang="en-US" dirty="0" smtClean="0"/>
              <a:t>Project and agency performance including --</a:t>
            </a:r>
          </a:p>
          <a:p>
            <a:pPr lvl="1"/>
            <a:r>
              <a:rPr lang="en-US" sz="2800" dirty="0"/>
              <a:t>M</a:t>
            </a:r>
            <a:r>
              <a:rPr lang="en-US" sz="2800" dirty="0" smtClean="0"/>
              <a:t>onitoring compliance</a:t>
            </a:r>
          </a:p>
          <a:p>
            <a:pPr lvl="1"/>
            <a:r>
              <a:rPr lang="en-US" sz="2800" dirty="0"/>
              <a:t>C</a:t>
            </a:r>
            <a:r>
              <a:rPr lang="en-US" sz="2800" dirty="0" smtClean="0"/>
              <a:t>ompliance with HMIS or DV comparable database policies and procedures</a:t>
            </a:r>
          </a:p>
          <a:p>
            <a:pPr lvl="1"/>
            <a:r>
              <a:rPr lang="en-US" sz="2800" dirty="0"/>
              <a:t>A</a:t>
            </a:r>
            <a:r>
              <a:rPr lang="en-US" sz="2800" dirty="0" smtClean="0"/>
              <a:t>bility to meet project requirements and goals successfully</a:t>
            </a:r>
          </a:p>
          <a:p>
            <a:pPr lvl="1"/>
            <a:r>
              <a:rPr lang="en-US" sz="2800" dirty="0"/>
              <a:t>A</a:t>
            </a:r>
            <a:r>
              <a:rPr lang="en-US" sz="2800" dirty="0" smtClean="0"/>
              <a:t>bility to spend past grant awards in timely manner</a:t>
            </a:r>
          </a:p>
          <a:p>
            <a:pPr lvl="1"/>
            <a:r>
              <a:rPr lang="en-US" sz="2800" dirty="0"/>
              <a:t>I</a:t>
            </a:r>
            <a:r>
              <a:rPr lang="en-US" sz="2800" dirty="0" smtClean="0"/>
              <a:t>ncreases in income and benefits during project enrollment </a:t>
            </a:r>
          </a:p>
          <a:p>
            <a:pPr lvl="1"/>
            <a:r>
              <a:rPr lang="en-US" sz="2800" dirty="0"/>
              <a:t>E</a:t>
            </a:r>
            <a:r>
              <a:rPr lang="en-US" sz="2800" dirty="0" smtClean="0"/>
              <a:t>xits to permanent destinations</a:t>
            </a:r>
          </a:p>
          <a:p>
            <a:pPr lvl="1"/>
            <a:r>
              <a:rPr lang="en-US" sz="2800" dirty="0"/>
              <a:t>R</a:t>
            </a:r>
            <a:r>
              <a:rPr lang="en-US" sz="2800" dirty="0" smtClean="0"/>
              <a:t>eturns to homelessness</a:t>
            </a:r>
          </a:p>
          <a:p>
            <a:pPr marL="457200" indent="-457200">
              <a:lnSpc>
                <a:spcPct val="80000"/>
              </a:lnSpc>
              <a:buClr>
                <a:schemeClr val="tx1"/>
              </a:buClr>
              <a:defRPr/>
            </a:pPr>
            <a:endParaRPr lang="en-US" sz="900" dirty="0" smtClean="0">
              <a:latin typeface="Times New Roman" pitchFamily="18" charset="0"/>
            </a:endParaRPr>
          </a:p>
        </p:txBody>
      </p:sp>
    </p:spTree>
    <p:extLst>
      <p:ext uri="{BB962C8B-B14F-4D97-AF65-F5344CB8AC3E}">
        <p14:creationId xmlns:p14="http://schemas.microsoft.com/office/powerpoint/2010/main" val="2236301378"/>
      </p:ext>
    </p:extLst>
  </p:cSld>
  <p:clrMapOvr>
    <a:masterClrMapping/>
  </p:clrMapOvr>
  <p:transition spd="med">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Application Scoring-DCA Database</a:t>
            </a:r>
            <a:endParaRPr lang="en-US" dirty="0"/>
          </a:p>
        </p:txBody>
      </p:sp>
      <p:pic>
        <p:nvPicPr>
          <p:cNvPr id="3" name="Picture 2"/>
          <p:cNvPicPr>
            <a:picLocks noChangeAspect="1"/>
          </p:cNvPicPr>
          <p:nvPr/>
        </p:nvPicPr>
        <p:blipFill>
          <a:blip r:embed="rId2"/>
          <a:stretch>
            <a:fillRect/>
          </a:stretch>
        </p:blipFill>
        <p:spPr>
          <a:xfrm>
            <a:off x="680880" y="1524001"/>
            <a:ext cx="8016935" cy="4724400"/>
          </a:xfrm>
          <a:prstGeom prst="rect">
            <a:avLst/>
          </a:prstGeom>
        </p:spPr>
      </p:pic>
    </p:spTree>
    <p:extLst>
      <p:ext uri="{BB962C8B-B14F-4D97-AF65-F5344CB8AC3E}">
        <p14:creationId xmlns:p14="http://schemas.microsoft.com/office/powerpoint/2010/main" val="3728506359"/>
      </p:ext>
    </p:extLst>
  </p:cSld>
  <p:clrMapOvr>
    <a:masterClrMapping/>
  </p:clrMapOvr>
  <p:transition spd="med">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Match Requirements</a:t>
            </a:r>
            <a:endParaRPr lang="en-US" dirty="0"/>
          </a:p>
        </p:txBody>
      </p:sp>
      <p:sp>
        <p:nvSpPr>
          <p:cNvPr id="3" name="Content Placeholder 2"/>
          <p:cNvSpPr>
            <a:spLocks noGrp="1"/>
          </p:cNvSpPr>
          <p:nvPr>
            <p:ph idx="1"/>
          </p:nvPr>
        </p:nvSpPr>
        <p:spPr>
          <a:xfrm>
            <a:off x="612648" y="1600200"/>
            <a:ext cx="8153400" cy="5257800"/>
          </a:xfrm>
        </p:spPr>
        <p:txBody>
          <a:bodyPr>
            <a:normAutofit/>
          </a:bodyPr>
          <a:lstStyle/>
          <a:p>
            <a:pPr>
              <a:defRPr/>
            </a:pPr>
            <a:r>
              <a:rPr lang="en-US" sz="2800" dirty="0" smtClean="0"/>
              <a:t>All applicants must provide at least a 100% match consisting of documented non-McKinney resources.</a:t>
            </a:r>
          </a:p>
          <a:p>
            <a:pPr>
              <a:defRPr/>
            </a:pPr>
            <a:r>
              <a:rPr lang="en-US" dirty="0" smtClean="0"/>
              <a:t>Is PROJECT-specific, must benefit recipients of project in application.</a:t>
            </a:r>
            <a:endParaRPr lang="en-US" sz="2800" dirty="0" smtClean="0"/>
          </a:p>
          <a:p>
            <a:pPr>
              <a:defRPr/>
            </a:pPr>
            <a:r>
              <a:rPr lang="en-US" sz="2800" dirty="0" smtClean="0"/>
              <a:t>In addition to cash, match may include the value of any lease on a building, the actual value of professional services, any salary paid to staff to carry out the project, and </a:t>
            </a:r>
            <a:r>
              <a:rPr lang="en-US" sz="2800" dirty="0"/>
              <a:t>t</a:t>
            </a:r>
            <a:r>
              <a:rPr lang="en-US" sz="2800" dirty="0" smtClean="0"/>
              <a:t>he value of volunteer hours.  The latter should equal the cost necessary to provide the services in question.</a:t>
            </a:r>
          </a:p>
          <a:p>
            <a:endParaRPr lang="en-US" dirty="0"/>
          </a:p>
        </p:txBody>
      </p:sp>
    </p:spTree>
    <p:extLst>
      <p:ext uri="{BB962C8B-B14F-4D97-AF65-F5344CB8AC3E}">
        <p14:creationId xmlns:p14="http://schemas.microsoft.com/office/powerpoint/2010/main" val="353178067"/>
      </p:ext>
    </p:extLst>
  </p:cSld>
  <p:clrMapOvr>
    <a:masterClrMapping/>
  </p:clrMapOvr>
  <p:transition spd="med">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HUD Consolidated Plan Consistency</a:t>
            </a:r>
            <a:endParaRPr lang="en-US" dirty="0"/>
          </a:p>
        </p:txBody>
      </p:sp>
      <p:sp>
        <p:nvSpPr>
          <p:cNvPr id="3" name="Content Placeholder 2"/>
          <p:cNvSpPr>
            <a:spLocks noGrp="1"/>
          </p:cNvSpPr>
          <p:nvPr>
            <p:ph idx="1"/>
          </p:nvPr>
        </p:nvSpPr>
        <p:spPr/>
        <p:txBody>
          <a:bodyPr>
            <a:normAutofit fontScale="92500"/>
          </a:bodyPr>
          <a:lstStyle/>
          <a:p>
            <a:pPr>
              <a:defRPr/>
            </a:pPr>
            <a:r>
              <a:rPr lang="en-US" sz="2400" dirty="0" smtClean="0"/>
              <a:t>All applicants proposing projects located within the 22 </a:t>
            </a:r>
            <a:r>
              <a:rPr lang="en-US" sz="2400" b="1" u="sng" dirty="0" smtClean="0"/>
              <a:t>local</a:t>
            </a:r>
            <a:r>
              <a:rPr lang="en-US" sz="2400" dirty="0" smtClean="0"/>
              <a:t> HUD Consolidated Plan jurisdictions must obtain “Certification of Consistency” with local plans from local government officials.</a:t>
            </a:r>
          </a:p>
          <a:p>
            <a:pPr>
              <a:defRPr/>
            </a:pPr>
            <a:r>
              <a:rPr lang="en-US" sz="2400" dirty="0" smtClean="0"/>
              <a:t>Local Consolidated Planning jurisdictions include the cities of Albany, Atlanta, Brunswick, Dalton, Gainesville, Hinesville, Johns Creek, Macon, Rome, Sandy Springs, Savannah, Valdosta and Warner Robins, the counties of Cherokee, Clayton, Cobb (including Marietta), DeKalb, Fulton (including Roswell), Gwinnett and Henry, and the consolidated governments of Athens-Clarke, Augusta-Richmond and Columbus-Muscogee.</a:t>
            </a:r>
          </a:p>
          <a:p>
            <a:pPr>
              <a:defRPr/>
            </a:pPr>
            <a:r>
              <a:rPr lang="en-US" sz="2400" dirty="0" smtClean="0"/>
              <a:t>Forms will be posted on ESG webpage.</a:t>
            </a:r>
          </a:p>
          <a:p>
            <a:endParaRPr lang="en-US" dirty="0"/>
          </a:p>
        </p:txBody>
      </p:sp>
    </p:spTree>
    <p:extLst>
      <p:ext uri="{BB962C8B-B14F-4D97-AF65-F5344CB8AC3E}">
        <p14:creationId xmlns:p14="http://schemas.microsoft.com/office/powerpoint/2010/main" val="1516080572"/>
      </p:ext>
    </p:extLst>
  </p:cSld>
  <p:clrMapOvr>
    <a:masterClrMapping/>
  </p:clrMapOvr>
  <p:transition spd="med">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smtClean="0"/>
              <a:t/>
            </a:r>
            <a:br>
              <a:rPr lang="en-US" sz="4800" dirty="0" smtClean="0"/>
            </a:br>
            <a:r>
              <a:rPr lang="en-US" sz="4800" dirty="0" smtClean="0"/>
              <a:t>Deadlines- </a:t>
            </a:r>
            <a:r>
              <a:rPr lang="en-US" sz="4800" u="sng" dirty="0"/>
              <a:t>Important Dates</a:t>
            </a:r>
            <a:br>
              <a:rPr lang="en-US" sz="4800" u="sng" dirty="0"/>
            </a:br>
            <a:endParaRPr lang="en-US" sz="4800" dirty="0"/>
          </a:p>
        </p:txBody>
      </p:sp>
      <p:sp>
        <p:nvSpPr>
          <p:cNvPr id="3" name="Content Placeholder 2"/>
          <p:cNvSpPr>
            <a:spLocks noGrp="1"/>
          </p:cNvSpPr>
          <p:nvPr>
            <p:ph idx="1"/>
          </p:nvPr>
        </p:nvSpPr>
        <p:spPr/>
        <p:txBody>
          <a:bodyPr>
            <a:normAutofit fontScale="77500" lnSpcReduction="20000"/>
          </a:bodyPr>
          <a:lstStyle/>
          <a:p>
            <a:pPr>
              <a:defRPr/>
            </a:pPr>
            <a:r>
              <a:rPr lang="en-US" sz="3400" dirty="0" smtClean="0"/>
              <a:t>Online application system opens </a:t>
            </a:r>
            <a:r>
              <a:rPr lang="en-US" sz="3400" u="sng" dirty="0" smtClean="0"/>
              <a:t>Thursday, </a:t>
            </a:r>
            <a:r>
              <a:rPr lang="en-US" sz="3400" b="1" u="sng" dirty="0" smtClean="0"/>
              <a:t>March </a:t>
            </a:r>
            <a:r>
              <a:rPr lang="en-US" sz="3400" b="1" u="sng" dirty="0"/>
              <a:t>8</a:t>
            </a:r>
            <a:endParaRPr lang="en-US" sz="3400" b="1" u="sng" dirty="0" smtClean="0"/>
          </a:p>
          <a:p>
            <a:pPr>
              <a:defRPr/>
            </a:pPr>
            <a:r>
              <a:rPr lang="en-US" sz="3400" dirty="0" smtClean="0"/>
              <a:t>System registration closes </a:t>
            </a:r>
            <a:r>
              <a:rPr lang="en-US" sz="3400" u="sng" dirty="0" smtClean="0"/>
              <a:t>Thursday</a:t>
            </a:r>
            <a:r>
              <a:rPr lang="en-US" sz="3400" b="1" u="sng" dirty="0" smtClean="0"/>
              <a:t>, March 29 at 5:00 pm</a:t>
            </a:r>
          </a:p>
          <a:p>
            <a:pPr>
              <a:defRPr/>
            </a:pPr>
            <a:r>
              <a:rPr lang="en-US" sz="3400" dirty="0" smtClean="0"/>
              <a:t>All content is due on</a:t>
            </a:r>
            <a:r>
              <a:rPr lang="en-US" sz="3400" b="1" dirty="0" smtClean="0"/>
              <a:t> </a:t>
            </a:r>
            <a:r>
              <a:rPr lang="en-US" sz="3400" u="sng" dirty="0" smtClean="0"/>
              <a:t>Monday</a:t>
            </a:r>
            <a:r>
              <a:rPr lang="en-US" sz="3400" b="1" u="sng" dirty="0" smtClean="0"/>
              <a:t>, April 16 at 5:00 pm</a:t>
            </a:r>
          </a:p>
          <a:p>
            <a:pPr>
              <a:defRPr/>
            </a:pPr>
            <a:r>
              <a:rPr lang="en-US" sz="3400" dirty="0" smtClean="0"/>
              <a:t>The link to Housing Solutions Online will be sent to the DCA list serve, and posted on the ESG website on Thursday, March </a:t>
            </a:r>
            <a:r>
              <a:rPr lang="en-US" sz="3400" dirty="0"/>
              <a:t>8</a:t>
            </a:r>
            <a:r>
              <a:rPr lang="en-US" sz="3400" dirty="0" smtClean="0"/>
              <a:t>, 2018.</a:t>
            </a:r>
          </a:p>
          <a:p>
            <a:pPr lvl="1">
              <a:defRPr/>
            </a:pPr>
            <a:r>
              <a:rPr lang="en-US" dirty="0" smtClean="0"/>
              <a:t>Links and Supporting materials will be posted on ESG main webpage:</a:t>
            </a:r>
          </a:p>
          <a:p>
            <a:pPr lvl="2">
              <a:defRPr/>
            </a:pPr>
            <a:r>
              <a:rPr lang="en-US" u="sng" dirty="0">
                <a:hlinkClick r:id="rId2"/>
              </a:rPr>
              <a:t>https://</a:t>
            </a:r>
            <a:r>
              <a:rPr lang="en-US" u="sng" dirty="0" smtClean="0">
                <a:hlinkClick r:id="rId2"/>
              </a:rPr>
              <a:t>dca.ga.gov/safe-affordable-housing/homeless-special-needs-housing/emergency-solutions-grants</a:t>
            </a:r>
            <a:endParaRPr lang="en-US" u="sng" dirty="0" smtClean="0"/>
          </a:p>
          <a:p>
            <a:pPr lvl="2">
              <a:defRPr/>
            </a:pPr>
            <a:r>
              <a:rPr lang="en-US" sz="2600" dirty="0" smtClean="0"/>
              <a:t>Paper submissions will NOT be accepted.  </a:t>
            </a:r>
          </a:p>
          <a:p>
            <a:pPr lvl="1">
              <a:defRPr/>
            </a:pPr>
            <a:endParaRPr lang="en-US" dirty="0"/>
          </a:p>
        </p:txBody>
      </p:sp>
    </p:spTree>
    <p:extLst>
      <p:ext uri="{BB962C8B-B14F-4D97-AF65-F5344CB8AC3E}">
        <p14:creationId xmlns:p14="http://schemas.microsoft.com/office/powerpoint/2010/main" val="2935215218"/>
      </p:ext>
    </p:extLst>
  </p:cSld>
  <p:clrMapOvr>
    <a:masterClrMapping/>
  </p:clrMapOvr>
  <p:transition spd="med">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2018 Applications </a:t>
            </a:r>
            <a:endParaRPr lang="en-US" dirty="0"/>
          </a:p>
        </p:txBody>
      </p:sp>
      <p:sp>
        <p:nvSpPr>
          <p:cNvPr id="3" name="Content Placeholder 2"/>
          <p:cNvSpPr>
            <a:spLocks noGrp="1"/>
          </p:cNvSpPr>
          <p:nvPr>
            <p:ph idx="1"/>
          </p:nvPr>
        </p:nvSpPr>
        <p:spPr/>
        <p:txBody>
          <a:bodyPr>
            <a:normAutofit/>
          </a:bodyPr>
          <a:lstStyle/>
          <a:p>
            <a:pPr marL="711200" indent="-711200">
              <a:defRPr/>
            </a:pPr>
            <a:r>
              <a:rPr lang="en-US" sz="3200" dirty="0" smtClean="0"/>
              <a:t>There are 7 applications:</a:t>
            </a:r>
          </a:p>
          <a:p>
            <a:pPr marL="1117600" lvl="1" indent="-660400">
              <a:buFont typeface="Wingdings" pitchFamily="2" charset="2"/>
              <a:buAutoNum type="romanUcPeriod"/>
              <a:defRPr/>
            </a:pPr>
            <a:r>
              <a:rPr lang="en-US" sz="3000" dirty="0" smtClean="0"/>
              <a:t>Emergency Shelter </a:t>
            </a:r>
            <a:endParaRPr lang="en-US" sz="2800" dirty="0" smtClean="0"/>
          </a:p>
          <a:p>
            <a:pPr marL="1117600" lvl="1" indent="-660400">
              <a:buFont typeface="Wingdings" pitchFamily="2" charset="2"/>
              <a:buAutoNum type="romanUcPeriod"/>
              <a:defRPr/>
            </a:pPr>
            <a:r>
              <a:rPr lang="en-US" sz="3000" dirty="0" smtClean="0"/>
              <a:t>Supportive/Essential Services </a:t>
            </a:r>
          </a:p>
          <a:p>
            <a:pPr marL="1117600" lvl="1" indent="-660400">
              <a:buFont typeface="Wingdings" pitchFamily="2" charset="2"/>
              <a:buAutoNum type="romanUcPeriod"/>
              <a:defRPr/>
            </a:pPr>
            <a:r>
              <a:rPr lang="en-US" sz="3000" dirty="0" smtClean="0"/>
              <a:t>Homelessness Prevention</a:t>
            </a:r>
          </a:p>
          <a:p>
            <a:pPr marL="1117600" lvl="1" indent="-660400">
              <a:buFont typeface="Wingdings" pitchFamily="2" charset="2"/>
              <a:buAutoNum type="romanUcPeriod"/>
              <a:defRPr/>
            </a:pPr>
            <a:r>
              <a:rPr lang="en-US" sz="3000" dirty="0" smtClean="0"/>
              <a:t>Rapid Re-Housing </a:t>
            </a:r>
          </a:p>
          <a:p>
            <a:pPr marL="1117600" lvl="1" indent="-660400">
              <a:buFont typeface="Wingdings" pitchFamily="2" charset="2"/>
              <a:buAutoNum type="romanUcPeriod"/>
              <a:defRPr/>
            </a:pPr>
            <a:r>
              <a:rPr lang="en-US" sz="3000" dirty="0" smtClean="0"/>
              <a:t>Street Outreach</a:t>
            </a:r>
          </a:p>
          <a:p>
            <a:pPr marL="1117600" lvl="1" indent="-660400">
              <a:buFont typeface="Wingdings" pitchFamily="2" charset="2"/>
              <a:buAutoNum type="romanUcPeriod"/>
              <a:defRPr/>
            </a:pPr>
            <a:r>
              <a:rPr lang="en-US" sz="3000" dirty="0" smtClean="0"/>
              <a:t>Hotel/Motel Vouchers</a:t>
            </a:r>
          </a:p>
          <a:p>
            <a:pPr marL="1117600" lvl="1" indent="-660400">
              <a:buFont typeface="Wingdings" pitchFamily="2" charset="2"/>
              <a:buAutoNum type="romanUcPeriod"/>
              <a:defRPr/>
            </a:pPr>
            <a:r>
              <a:rPr lang="en-US" sz="3000" dirty="0" smtClean="0"/>
              <a:t>HMIS</a:t>
            </a:r>
          </a:p>
          <a:p>
            <a:pPr marL="0" indent="0">
              <a:buNone/>
            </a:pPr>
            <a:endParaRPr lang="en-US" dirty="0"/>
          </a:p>
        </p:txBody>
      </p:sp>
    </p:spTree>
    <p:extLst>
      <p:ext uri="{BB962C8B-B14F-4D97-AF65-F5344CB8AC3E}">
        <p14:creationId xmlns:p14="http://schemas.microsoft.com/office/powerpoint/2010/main" val="1673827995"/>
      </p:ext>
    </p:extLst>
  </p:cSld>
  <p:clrMapOvr>
    <a:masterClrMapping/>
  </p:clrMapOvr>
  <p:transition spd="med">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General Instructions – All Applications</a:t>
            </a:r>
            <a:endParaRPr lang="en-US" dirty="0"/>
          </a:p>
        </p:txBody>
      </p:sp>
      <p:sp>
        <p:nvSpPr>
          <p:cNvPr id="3" name="Content Placeholder 2"/>
          <p:cNvSpPr>
            <a:spLocks noGrp="1"/>
          </p:cNvSpPr>
          <p:nvPr>
            <p:ph idx="1"/>
          </p:nvPr>
        </p:nvSpPr>
        <p:spPr/>
        <p:txBody>
          <a:bodyPr>
            <a:normAutofit/>
          </a:bodyPr>
          <a:lstStyle/>
          <a:p>
            <a:pPr>
              <a:lnSpc>
                <a:spcPct val="100000"/>
              </a:lnSpc>
              <a:spcBef>
                <a:spcPts val="0"/>
              </a:spcBef>
              <a:defRPr/>
            </a:pPr>
            <a:r>
              <a:rPr lang="en-US" sz="2400" dirty="0" smtClean="0"/>
              <a:t>Include organization’s legal name and contact information.</a:t>
            </a:r>
          </a:p>
          <a:p>
            <a:pPr>
              <a:lnSpc>
                <a:spcPct val="100000"/>
              </a:lnSpc>
              <a:spcBef>
                <a:spcPts val="0"/>
              </a:spcBef>
              <a:defRPr/>
            </a:pPr>
            <a:r>
              <a:rPr lang="en-US" sz="2400" dirty="0" smtClean="0"/>
              <a:t>Include project name – this </a:t>
            </a:r>
            <a:r>
              <a:rPr lang="en-US" sz="2400" b="1" dirty="0" smtClean="0"/>
              <a:t>MUST</a:t>
            </a:r>
            <a:r>
              <a:rPr lang="en-US" sz="2400" dirty="0" smtClean="0"/>
              <a:t> be consistent with HMIS.</a:t>
            </a:r>
          </a:p>
          <a:p>
            <a:pPr lvl="1">
              <a:spcBef>
                <a:spcPts val="0"/>
              </a:spcBef>
              <a:defRPr/>
            </a:pPr>
            <a:r>
              <a:rPr lang="en-US" sz="2400" dirty="0" smtClean="0"/>
              <a:t>APRs from DV agencies must include project name or type.</a:t>
            </a:r>
          </a:p>
          <a:p>
            <a:pPr>
              <a:lnSpc>
                <a:spcPct val="100000"/>
              </a:lnSpc>
              <a:spcBef>
                <a:spcPts val="0"/>
              </a:spcBef>
              <a:defRPr/>
            </a:pPr>
            <a:r>
              <a:rPr lang="en-US" sz="2400" dirty="0" smtClean="0"/>
              <a:t>List sites consistent with sites from organizational submissions.</a:t>
            </a:r>
          </a:p>
          <a:p>
            <a:pPr>
              <a:lnSpc>
                <a:spcPct val="100000"/>
              </a:lnSpc>
              <a:spcBef>
                <a:spcPts val="0"/>
              </a:spcBef>
              <a:defRPr/>
            </a:pPr>
            <a:r>
              <a:rPr lang="en-US" sz="2400" dirty="0" smtClean="0"/>
              <a:t>Name local approving and consolidated planning jurisdictions, as applicable.</a:t>
            </a:r>
          </a:p>
          <a:p>
            <a:pPr>
              <a:lnSpc>
                <a:spcPct val="100000"/>
              </a:lnSpc>
              <a:spcBef>
                <a:spcPts val="0"/>
              </a:spcBef>
              <a:defRPr/>
            </a:pPr>
            <a:r>
              <a:rPr lang="en-US" sz="2400" dirty="0" smtClean="0"/>
              <a:t>Read manual (Application Guidelines) for details on projects, process, requirements.</a:t>
            </a:r>
          </a:p>
          <a:p>
            <a:pPr>
              <a:lnSpc>
                <a:spcPct val="100000"/>
              </a:lnSpc>
              <a:spcBef>
                <a:spcPts val="0"/>
              </a:spcBef>
              <a:defRPr/>
            </a:pPr>
            <a:r>
              <a:rPr lang="en-US" sz="2400" dirty="0" smtClean="0"/>
              <a:t>Be sure to answer all (sub)questions of application questions.</a:t>
            </a:r>
          </a:p>
          <a:p>
            <a:endParaRPr lang="en-US" dirty="0"/>
          </a:p>
        </p:txBody>
      </p:sp>
    </p:spTree>
    <p:extLst>
      <p:ext uri="{BB962C8B-B14F-4D97-AF65-F5344CB8AC3E}">
        <p14:creationId xmlns:p14="http://schemas.microsoft.com/office/powerpoint/2010/main" val="3090960289"/>
      </p:ext>
    </p:extLst>
  </p:cSld>
  <p:clrMapOvr>
    <a:masterClrMapping/>
  </p:clrMapOvr>
  <p:transition spd="med">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Application I-Emergency Shelter</a:t>
            </a:r>
            <a:endParaRPr lang="en-US" dirty="0"/>
          </a:p>
        </p:txBody>
      </p:sp>
      <p:sp>
        <p:nvSpPr>
          <p:cNvPr id="3" name="Content Placeholder 2"/>
          <p:cNvSpPr>
            <a:spLocks noGrp="1"/>
          </p:cNvSpPr>
          <p:nvPr>
            <p:ph idx="1"/>
          </p:nvPr>
        </p:nvSpPr>
        <p:spPr/>
        <p:txBody>
          <a:bodyPr>
            <a:normAutofit/>
          </a:bodyPr>
          <a:lstStyle/>
          <a:p>
            <a:r>
              <a:rPr lang="en-US" sz="2400" dirty="0" smtClean="0"/>
              <a:t>Focus on ensuring a positive housing outcome to permanent housing.</a:t>
            </a:r>
          </a:p>
          <a:p>
            <a:r>
              <a:rPr lang="en-US" sz="2400" dirty="0" smtClean="0"/>
              <a:t>Ensure high bed utilization by eliminating barriers/requirements to entry.</a:t>
            </a:r>
            <a:endParaRPr lang="en-US" sz="2000" dirty="0" smtClean="0"/>
          </a:p>
          <a:p>
            <a:r>
              <a:rPr lang="en-US" sz="2400" dirty="0" smtClean="0"/>
              <a:t>Shelters that serve families must serve all eligible families and may not refuse services based on the age of children, size of the family, marital status, or family composition. </a:t>
            </a:r>
          </a:p>
          <a:p>
            <a:r>
              <a:rPr lang="en-US" sz="2400" dirty="0" smtClean="0"/>
              <a:t>May apply for $30,000 - $60,000 per project. </a:t>
            </a:r>
          </a:p>
        </p:txBody>
      </p:sp>
    </p:spTree>
    <p:extLst>
      <p:ext uri="{BB962C8B-B14F-4D97-AF65-F5344CB8AC3E}">
        <p14:creationId xmlns:p14="http://schemas.microsoft.com/office/powerpoint/2010/main" val="2456163080"/>
      </p:ext>
    </p:extLst>
  </p:cSld>
  <p:clrMapOvr>
    <a:masterClrMapping/>
  </p:clrMapOvr>
  <p:transition spd="med">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Emergency Shelter</a:t>
            </a:r>
            <a:endParaRPr lang="en-US" dirty="0"/>
          </a:p>
        </p:txBody>
      </p:sp>
      <p:sp>
        <p:nvSpPr>
          <p:cNvPr id="3" name="Content Placeholder 2"/>
          <p:cNvSpPr>
            <a:spLocks noGrp="1"/>
          </p:cNvSpPr>
          <p:nvPr>
            <p:ph idx="1"/>
          </p:nvPr>
        </p:nvSpPr>
        <p:spPr>
          <a:xfrm>
            <a:off x="400348" y="1600200"/>
            <a:ext cx="8378952" cy="4495800"/>
          </a:xfrm>
        </p:spPr>
        <p:txBody>
          <a:bodyPr>
            <a:normAutofit fontScale="77500" lnSpcReduction="20000"/>
          </a:bodyPr>
          <a:lstStyle/>
          <a:p>
            <a:pPr algn="ctr">
              <a:buNone/>
            </a:pPr>
            <a:r>
              <a:rPr lang="en-US" sz="5100" b="1" dirty="0" smtClean="0"/>
              <a:t>Shelter Operations</a:t>
            </a:r>
          </a:p>
          <a:p>
            <a:pPr>
              <a:buNone/>
            </a:pPr>
            <a:r>
              <a:rPr lang="en-US" sz="3600" dirty="0" smtClean="0"/>
              <a:t>Costs to operate and maintain emergency shelters and</a:t>
            </a:r>
          </a:p>
          <a:p>
            <a:pPr>
              <a:buNone/>
            </a:pPr>
            <a:r>
              <a:rPr lang="en-US" sz="3600" dirty="0" smtClean="0"/>
              <a:t>also provide other emergency lodging when appropriate.</a:t>
            </a:r>
          </a:p>
          <a:p>
            <a:pPr>
              <a:buNone/>
            </a:pPr>
            <a:r>
              <a:rPr lang="en-US" sz="3600" dirty="0" smtClean="0"/>
              <a:t>Rent				Food</a:t>
            </a:r>
          </a:p>
          <a:p>
            <a:pPr>
              <a:buNone/>
            </a:pPr>
            <a:r>
              <a:rPr lang="en-US" sz="3600" dirty="0" smtClean="0"/>
              <a:t>Furnishings			Security</a:t>
            </a:r>
          </a:p>
          <a:p>
            <a:pPr>
              <a:buNone/>
            </a:pPr>
            <a:r>
              <a:rPr lang="en-US" sz="3600" dirty="0" smtClean="0"/>
              <a:t>Fuel				Insurance</a:t>
            </a:r>
          </a:p>
          <a:p>
            <a:pPr>
              <a:buNone/>
            </a:pPr>
            <a:r>
              <a:rPr lang="en-US" sz="3600" dirty="0" smtClean="0"/>
              <a:t>Utilities			Equipment</a:t>
            </a:r>
          </a:p>
          <a:p>
            <a:pPr>
              <a:buNone/>
            </a:pPr>
            <a:r>
              <a:rPr lang="en-US" sz="3600" dirty="0" smtClean="0"/>
              <a:t>Maintenance</a:t>
            </a:r>
            <a:r>
              <a:rPr lang="en-US" sz="3600" dirty="0"/>
              <a:t>	 </a:t>
            </a:r>
            <a:r>
              <a:rPr lang="en-US" sz="3600" dirty="0" smtClean="0"/>
              <a:t>		Hotel </a:t>
            </a:r>
            <a:r>
              <a:rPr lang="en-US" sz="3600" dirty="0"/>
              <a:t>or motel voucher</a:t>
            </a:r>
            <a:endParaRPr lang="en-US" sz="3600" dirty="0" smtClean="0"/>
          </a:p>
          <a:p>
            <a:pPr>
              <a:buNone/>
            </a:pPr>
            <a:endParaRPr lang="en-US" sz="2400" dirty="0" smtClean="0"/>
          </a:p>
          <a:p>
            <a:pPr>
              <a:buNone/>
            </a:pPr>
            <a:endParaRPr lang="en-US" sz="2400" dirty="0"/>
          </a:p>
        </p:txBody>
      </p:sp>
    </p:spTree>
    <p:extLst>
      <p:ext uri="{BB962C8B-B14F-4D97-AF65-F5344CB8AC3E}">
        <p14:creationId xmlns:p14="http://schemas.microsoft.com/office/powerpoint/2010/main" val="1840777604"/>
      </p:ext>
    </p:extLst>
  </p:cSld>
  <p:clrMapOvr>
    <a:masterClrMapping/>
  </p:clrMapOvr>
  <p:transition spd="med">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Emergency Shelter</a:t>
            </a:r>
            <a:endParaRPr lang="en-US" dirty="0"/>
          </a:p>
        </p:txBody>
      </p:sp>
      <p:sp>
        <p:nvSpPr>
          <p:cNvPr id="3" name="Content Placeholder 2"/>
          <p:cNvSpPr>
            <a:spLocks noGrp="1"/>
          </p:cNvSpPr>
          <p:nvPr>
            <p:ph idx="1"/>
          </p:nvPr>
        </p:nvSpPr>
        <p:spPr/>
        <p:txBody>
          <a:bodyPr>
            <a:normAutofit lnSpcReduction="10000"/>
          </a:bodyPr>
          <a:lstStyle/>
          <a:p>
            <a:pPr algn="ctr">
              <a:buNone/>
            </a:pPr>
            <a:r>
              <a:rPr lang="en-US" b="1" dirty="0" smtClean="0"/>
              <a:t>Shelter Services</a:t>
            </a:r>
          </a:p>
          <a:p>
            <a:pPr>
              <a:buNone/>
            </a:pPr>
            <a:r>
              <a:rPr lang="en-US" sz="2400" dirty="0" smtClean="0"/>
              <a:t>Services provided to shelter program participants.</a:t>
            </a:r>
          </a:p>
          <a:p>
            <a:pPr>
              <a:buNone/>
            </a:pPr>
            <a:r>
              <a:rPr lang="en-US" sz="2400" dirty="0" smtClean="0"/>
              <a:t>Case Management		Child Care</a:t>
            </a:r>
          </a:p>
          <a:p>
            <a:pPr>
              <a:buNone/>
            </a:pPr>
            <a:r>
              <a:rPr lang="en-US" sz="2400" dirty="0" smtClean="0"/>
              <a:t>Life Skills			Substance Abuse Treatment </a:t>
            </a:r>
          </a:p>
          <a:p>
            <a:pPr>
              <a:buNone/>
            </a:pPr>
            <a:r>
              <a:rPr lang="en-US" sz="2400" dirty="0" smtClean="0"/>
              <a:t>Legal Services 			Services</a:t>
            </a:r>
          </a:p>
          <a:p>
            <a:pPr>
              <a:buNone/>
            </a:pPr>
            <a:r>
              <a:rPr lang="en-US" sz="2400" dirty="0" smtClean="0"/>
              <a:t>Mental Health Services	Services for Special Populations</a:t>
            </a:r>
          </a:p>
          <a:p>
            <a:pPr>
              <a:buNone/>
            </a:pPr>
            <a:r>
              <a:rPr lang="en-US" sz="2400" dirty="0" smtClean="0"/>
              <a:t>Education Services		Outpatient Health Services</a:t>
            </a:r>
          </a:p>
          <a:p>
            <a:pPr>
              <a:buNone/>
            </a:pPr>
            <a:r>
              <a:rPr lang="en-US" sz="2400" dirty="0" smtClean="0"/>
              <a:t>Transportation			Employment Assistance and Job 				Training</a:t>
            </a:r>
          </a:p>
          <a:p>
            <a:pPr>
              <a:buNone/>
            </a:pPr>
            <a:endParaRPr lang="en-US" sz="2200" dirty="0" smtClean="0"/>
          </a:p>
          <a:p>
            <a:pPr>
              <a:buNone/>
            </a:pPr>
            <a:endParaRPr lang="en-US" dirty="0" smtClean="0"/>
          </a:p>
          <a:p>
            <a:endParaRPr lang="en-US" dirty="0"/>
          </a:p>
        </p:txBody>
      </p:sp>
    </p:spTree>
    <p:extLst>
      <p:ext uri="{BB962C8B-B14F-4D97-AF65-F5344CB8AC3E}">
        <p14:creationId xmlns:p14="http://schemas.microsoft.com/office/powerpoint/2010/main" val="1056076791"/>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sz="quarter" idx="1"/>
          </p:nvPr>
        </p:nvSpPr>
        <p:spPr>
          <a:xfrm>
            <a:off x="612648" y="1600200"/>
            <a:ext cx="8153400" cy="4724400"/>
          </a:xfrm>
        </p:spPr>
        <p:txBody>
          <a:bodyPr>
            <a:normAutofit fontScale="47500" lnSpcReduction="20000"/>
          </a:bodyPr>
          <a:lstStyle/>
          <a:p>
            <a:pPr>
              <a:buFont typeface="Wingdings" panose="05000000000000000000" pitchFamily="2" charset="2"/>
              <a:buChar char="q"/>
            </a:pPr>
            <a:r>
              <a:rPr lang="en-US" sz="6000" dirty="0" smtClean="0">
                <a:solidFill>
                  <a:schemeClr val="accent3">
                    <a:lumMod val="75000"/>
                  </a:schemeClr>
                </a:solidFill>
              </a:rPr>
              <a:t>Why </a:t>
            </a:r>
            <a:r>
              <a:rPr lang="en-US" sz="6000" dirty="0">
                <a:solidFill>
                  <a:schemeClr val="accent3">
                    <a:lumMod val="75000"/>
                  </a:schemeClr>
                </a:solidFill>
              </a:rPr>
              <a:t>do we collect this information</a:t>
            </a:r>
            <a:r>
              <a:rPr lang="en-US" sz="6000" dirty="0" smtClean="0">
                <a:solidFill>
                  <a:schemeClr val="accent3">
                    <a:lumMod val="75000"/>
                  </a:schemeClr>
                </a:solidFill>
              </a:rPr>
              <a:t>?</a:t>
            </a:r>
            <a:endParaRPr lang="en-US" sz="4200" dirty="0"/>
          </a:p>
          <a:p>
            <a:pPr marL="0" indent="0">
              <a:buNone/>
            </a:pPr>
            <a:r>
              <a:rPr lang="en-US" sz="4200" dirty="0">
                <a:solidFill>
                  <a:schemeClr val="accent3">
                    <a:lumMod val="75000"/>
                  </a:schemeClr>
                </a:solidFill>
              </a:rPr>
              <a:t>§ 50-20-3. Requirements from nonprofit contractors; audits; political activities </a:t>
            </a:r>
            <a:br>
              <a:rPr lang="en-US" sz="4200" dirty="0">
                <a:solidFill>
                  <a:schemeClr val="accent3">
                    <a:lumMod val="75000"/>
                  </a:schemeClr>
                </a:solidFill>
              </a:rPr>
            </a:br>
            <a:r>
              <a:rPr lang="en-US" sz="4200" dirty="0">
                <a:solidFill>
                  <a:schemeClr val="accent3">
                    <a:lumMod val="75000"/>
                  </a:schemeClr>
                </a:solidFill>
              </a:rPr>
              <a:t/>
            </a:r>
            <a:br>
              <a:rPr lang="en-US" sz="4200" dirty="0">
                <a:solidFill>
                  <a:schemeClr val="accent3">
                    <a:lumMod val="75000"/>
                  </a:schemeClr>
                </a:solidFill>
              </a:rPr>
            </a:br>
            <a:r>
              <a:rPr lang="en-US" sz="4200" dirty="0">
                <a:solidFill>
                  <a:schemeClr val="accent3">
                    <a:lumMod val="75000"/>
                  </a:schemeClr>
                </a:solidFill>
              </a:rPr>
              <a:t>(a) Before entering into a financial agreement with a nonprofit organization, the head of the contracting state organization shall require the nonprofit organization to furnish financial and such other information as he or she may deem necessary to establish whether or not the nonprofit organization is financially viable and capable of providing services contemplated in the contract and that the agreement does not violate Chapter 10 of Title 45 related to conflicts of interest. Such information may include financial statements, Internal Revenue Service exempt status determination letters, Internal Revenue Service exempt organization information returns, and other related materials.</a:t>
            </a:r>
            <a:r>
              <a:rPr lang="en-US" dirty="0"/>
              <a:t/>
            </a:r>
            <a:br>
              <a:rPr lang="en-US" dirty="0"/>
            </a:br>
            <a:endParaRPr lang="en-US" dirty="0"/>
          </a:p>
          <a:p>
            <a:pPr>
              <a:buFont typeface="Wingdings" panose="05000000000000000000" pitchFamily="2" charset="2"/>
              <a:buChar char="q"/>
            </a:pPr>
            <a:endParaRPr lang="en-US" dirty="0"/>
          </a:p>
        </p:txBody>
      </p:sp>
    </p:spTree>
    <p:extLst>
      <p:ext uri="{BB962C8B-B14F-4D97-AF65-F5344CB8AC3E}">
        <p14:creationId xmlns:p14="http://schemas.microsoft.com/office/powerpoint/2010/main" val="2362149453"/>
      </p:ext>
    </p:extLst>
  </p:cSld>
  <p:clrMapOvr>
    <a:masterClrMapping/>
  </p:clrMapOvr>
  <p:transition spd="med">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Application III-Supportive Services</a:t>
            </a:r>
            <a:endParaRPr lang="en-US" dirty="0"/>
          </a:p>
        </p:txBody>
      </p:sp>
      <p:sp>
        <p:nvSpPr>
          <p:cNvPr id="3" name="Content Placeholder 2"/>
          <p:cNvSpPr>
            <a:spLocks noGrp="1"/>
          </p:cNvSpPr>
          <p:nvPr>
            <p:ph idx="1"/>
          </p:nvPr>
        </p:nvSpPr>
        <p:spPr/>
        <p:txBody>
          <a:bodyPr>
            <a:normAutofit/>
          </a:bodyPr>
          <a:lstStyle/>
          <a:p>
            <a:pPr>
              <a:lnSpc>
                <a:spcPct val="100000"/>
              </a:lnSpc>
              <a:spcBef>
                <a:spcPts val="0"/>
              </a:spcBef>
            </a:pPr>
            <a:r>
              <a:rPr lang="en-US" sz="2400" dirty="0" smtClean="0"/>
              <a:t>Service projects must be directly connected to projects moving clients into permanent housing. </a:t>
            </a:r>
          </a:p>
          <a:p>
            <a:pPr>
              <a:lnSpc>
                <a:spcPct val="100000"/>
              </a:lnSpc>
              <a:spcBef>
                <a:spcPts val="0"/>
              </a:spcBef>
            </a:pPr>
            <a:r>
              <a:rPr lang="en-US" sz="2400" b="1" u="sng" dirty="0"/>
              <a:t>ONLY</a:t>
            </a:r>
            <a:r>
              <a:rPr lang="en-US" sz="2400" dirty="0"/>
              <a:t> proscribed types of services are eligible for funding.</a:t>
            </a:r>
          </a:p>
          <a:p>
            <a:pPr>
              <a:lnSpc>
                <a:spcPct val="100000"/>
              </a:lnSpc>
              <a:spcBef>
                <a:spcPts val="0"/>
              </a:spcBef>
            </a:pPr>
            <a:r>
              <a:rPr lang="en-US" sz="2400" dirty="0" smtClean="0"/>
              <a:t>Must follow all ESG requirements:</a:t>
            </a:r>
          </a:p>
          <a:p>
            <a:pPr lvl="1">
              <a:spcBef>
                <a:spcPts val="0"/>
              </a:spcBef>
            </a:pPr>
            <a:r>
              <a:rPr lang="en-US" sz="2400" dirty="0" smtClean="0"/>
              <a:t>Utilize the coordinated entry instrument established by the Continuum of Care.</a:t>
            </a:r>
          </a:p>
          <a:p>
            <a:pPr lvl="1">
              <a:spcBef>
                <a:spcPts val="0"/>
              </a:spcBef>
            </a:pPr>
            <a:r>
              <a:rPr lang="en-US" sz="2400" dirty="0" smtClean="0"/>
              <a:t>Required to enroll participants into projects in HMIS.</a:t>
            </a:r>
            <a:endParaRPr lang="en-US" sz="2400" dirty="0" smtClean="0">
              <a:latin typeface="Times New Roman" pitchFamily="18" charset="0"/>
            </a:endParaRPr>
          </a:p>
          <a:p>
            <a:pPr>
              <a:lnSpc>
                <a:spcPct val="100000"/>
              </a:lnSpc>
              <a:spcBef>
                <a:spcPts val="0"/>
              </a:spcBef>
            </a:pPr>
            <a:endParaRPr lang="en-US" sz="2400" dirty="0" smtClean="0"/>
          </a:p>
          <a:p>
            <a:pPr>
              <a:lnSpc>
                <a:spcPct val="100000"/>
              </a:lnSpc>
              <a:spcBef>
                <a:spcPts val="0"/>
              </a:spcBef>
            </a:pPr>
            <a:r>
              <a:rPr lang="en-US" sz="2400" dirty="0" smtClean="0"/>
              <a:t>Up to $25,000 per project. </a:t>
            </a:r>
            <a:endParaRPr lang="en-US" sz="2400" strike="sngStrike" dirty="0"/>
          </a:p>
          <a:p>
            <a:pPr>
              <a:lnSpc>
                <a:spcPct val="100000"/>
              </a:lnSpc>
              <a:spcBef>
                <a:spcPts val="0"/>
              </a:spcBef>
            </a:pPr>
            <a:r>
              <a:rPr lang="en-US" sz="2400" dirty="0" smtClean="0"/>
              <a:t>Limit 1 services application per agency.</a:t>
            </a:r>
          </a:p>
          <a:p>
            <a:pPr>
              <a:lnSpc>
                <a:spcPct val="100000"/>
              </a:lnSpc>
              <a:spcBef>
                <a:spcPts val="0"/>
              </a:spcBef>
            </a:pPr>
            <a:r>
              <a:rPr lang="en-US" sz="2400" dirty="0" smtClean="0"/>
              <a:t>Only 1 Service type per application allowed.</a:t>
            </a:r>
          </a:p>
          <a:p>
            <a:endParaRPr lang="en-US" sz="2200" dirty="0" smtClean="0"/>
          </a:p>
        </p:txBody>
      </p:sp>
    </p:spTree>
    <p:extLst>
      <p:ext uri="{BB962C8B-B14F-4D97-AF65-F5344CB8AC3E}">
        <p14:creationId xmlns:p14="http://schemas.microsoft.com/office/powerpoint/2010/main" val="1753624656"/>
      </p:ext>
    </p:extLst>
  </p:cSld>
  <p:clrMapOvr>
    <a:masterClrMapping/>
  </p:clrMapOvr>
  <p:transition spd="med">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Supportive Services</a:t>
            </a:r>
            <a:endParaRPr lang="en-US" dirty="0"/>
          </a:p>
        </p:txBody>
      </p:sp>
      <p:sp>
        <p:nvSpPr>
          <p:cNvPr id="3" name="Content Placeholder 2"/>
          <p:cNvSpPr>
            <a:spLocks noGrp="1"/>
          </p:cNvSpPr>
          <p:nvPr>
            <p:ph idx="1"/>
          </p:nvPr>
        </p:nvSpPr>
        <p:spPr/>
        <p:txBody>
          <a:bodyPr>
            <a:normAutofit fontScale="85000" lnSpcReduction="10000"/>
          </a:bodyPr>
          <a:lstStyle/>
          <a:p>
            <a:pPr>
              <a:buNone/>
            </a:pPr>
            <a:r>
              <a:rPr lang="en-US" dirty="0" smtClean="0"/>
              <a:t>Eligible activities are limited to:</a:t>
            </a:r>
          </a:p>
          <a:p>
            <a:pPr>
              <a:buNone/>
            </a:pPr>
            <a:endParaRPr lang="en-US" sz="1600" dirty="0" smtClean="0"/>
          </a:p>
          <a:p>
            <a:r>
              <a:rPr lang="en-US" dirty="0" smtClean="0"/>
              <a:t>Employment training and services</a:t>
            </a:r>
          </a:p>
          <a:p>
            <a:r>
              <a:rPr lang="en-US" dirty="0" smtClean="0"/>
              <a:t>Transportation 	 	</a:t>
            </a:r>
          </a:p>
          <a:p>
            <a:r>
              <a:rPr lang="en-US" sz="2800" dirty="0" smtClean="0"/>
              <a:t>Aftercare case management for </a:t>
            </a:r>
            <a:r>
              <a:rPr lang="en-US" dirty="0" smtClean="0"/>
              <a:t>clients exiting</a:t>
            </a:r>
            <a:r>
              <a:rPr lang="en-US" sz="2800" dirty="0" smtClean="0"/>
              <a:t> Emergency Shelters for permanent housing</a:t>
            </a:r>
            <a:endParaRPr lang="en-US" dirty="0" smtClean="0"/>
          </a:p>
          <a:p>
            <a:r>
              <a:rPr lang="en-US" dirty="0" smtClean="0"/>
              <a:t>Child care	</a:t>
            </a:r>
          </a:p>
          <a:p>
            <a:r>
              <a:rPr lang="en-US" sz="2800" dirty="0" smtClean="0"/>
              <a:t>SSI/SSDI Outreach And Recovery benefits services (SOAR)</a:t>
            </a:r>
          </a:p>
          <a:p>
            <a:endParaRPr lang="en-US" sz="2800" dirty="0" smtClean="0"/>
          </a:p>
          <a:p>
            <a:pPr marL="0" indent="0">
              <a:buNone/>
            </a:pPr>
            <a:r>
              <a:rPr lang="en-US" sz="2400" dirty="0"/>
              <a:t>(Applications must clearly identify the activity requested for </a:t>
            </a:r>
            <a:r>
              <a:rPr lang="en-US" sz="2400" dirty="0" smtClean="0"/>
              <a:t>funding.)</a:t>
            </a:r>
            <a:endParaRPr lang="en-US" sz="2400" dirty="0"/>
          </a:p>
          <a:p>
            <a:pPr marL="0" indent="0" algn="ctr">
              <a:buNone/>
            </a:pPr>
            <a:endParaRPr lang="en-US" dirty="0"/>
          </a:p>
        </p:txBody>
      </p:sp>
    </p:spTree>
    <p:extLst>
      <p:ext uri="{BB962C8B-B14F-4D97-AF65-F5344CB8AC3E}">
        <p14:creationId xmlns:p14="http://schemas.microsoft.com/office/powerpoint/2010/main" val="1262927897"/>
      </p:ext>
    </p:extLst>
  </p:cSld>
  <p:clrMapOvr>
    <a:masterClrMapping/>
  </p:clrMapOvr>
  <p:transition spd="med">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28600"/>
            <a:ext cx="8534400" cy="914400"/>
          </a:xfrm>
        </p:spPr>
        <p:txBody>
          <a:bodyPr>
            <a:normAutofit fontScale="90000"/>
          </a:bodyPr>
          <a:lstStyle/>
          <a:p>
            <a:r>
              <a:rPr lang="en-US" dirty="0" smtClean="0"/>
              <a:t>Applications IV and V</a:t>
            </a:r>
            <a:br>
              <a:rPr lang="en-US" dirty="0" smtClean="0"/>
            </a:br>
            <a:r>
              <a:rPr lang="en-US" dirty="0" smtClean="0"/>
              <a:t>Prevention and Rapid Re-Housing</a:t>
            </a:r>
            <a:endParaRPr lang="en-US" dirty="0"/>
          </a:p>
        </p:txBody>
      </p:sp>
      <p:sp>
        <p:nvSpPr>
          <p:cNvPr id="3" name="Content Placeholder 2"/>
          <p:cNvSpPr>
            <a:spLocks noGrp="1"/>
          </p:cNvSpPr>
          <p:nvPr>
            <p:ph sz="half" idx="1"/>
          </p:nvPr>
        </p:nvSpPr>
        <p:spPr/>
        <p:txBody>
          <a:bodyPr>
            <a:normAutofit lnSpcReduction="10000"/>
          </a:bodyPr>
          <a:lstStyle/>
          <a:p>
            <a:pPr algn="ctr">
              <a:buNone/>
            </a:pPr>
            <a:r>
              <a:rPr lang="en-US" b="1" dirty="0" smtClean="0"/>
              <a:t>Financial Assistance</a:t>
            </a:r>
          </a:p>
          <a:p>
            <a:pPr>
              <a:buNone/>
            </a:pPr>
            <a:endParaRPr lang="en-US" dirty="0"/>
          </a:p>
          <a:p>
            <a:r>
              <a:rPr lang="en-US" dirty="0"/>
              <a:t>Moving costs</a:t>
            </a:r>
          </a:p>
          <a:p>
            <a:r>
              <a:rPr lang="en-US" dirty="0" smtClean="0"/>
              <a:t>Rent </a:t>
            </a:r>
            <a:r>
              <a:rPr lang="en-US" dirty="0"/>
              <a:t>application fees</a:t>
            </a:r>
          </a:p>
          <a:p>
            <a:r>
              <a:rPr lang="en-US" dirty="0" smtClean="0"/>
              <a:t>Security deposit</a:t>
            </a:r>
          </a:p>
          <a:p>
            <a:r>
              <a:rPr lang="en-US" dirty="0"/>
              <a:t>Last month's rent</a:t>
            </a:r>
          </a:p>
          <a:p>
            <a:r>
              <a:rPr lang="en-US" dirty="0" smtClean="0"/>
              <a:t>Utility </a:t>
            </a:r>
            <a:r>
              <a:rPr lang="en-US" dirty="0"/>
              <a:t>deposit</a:t>
            </a:r>
          </a:p>
          <a:p>
            <a:r>
              <a:rPr lang="en-US" dirty="0" smtClean="0"/>
              <a:t>Utility payments</a:t>
            </a:r>
          </a:p>
          <a:p>
            <a:r>
              <a:rPr lang="en-US" dirty="0" smtClean="0"/>
              <a:t>Rental assistance</a:t>
            </a:r>
          </a:p>
        </p:txBody>
      </p:sp>
      <p:sp>
        <p:nvSpPr>
          <p:cNvPr id="5" name="Content Placeholder 4"/>
          <p:cNvSpPr>
            <a:spLocks noGrp="1"/>
          </p:cNvSpPr>
          <p:nvPr>
            <p:ph sz="half" idx="2"/>
          </p:nvPr>
        </p:nvSpPr>
        <p:spPr/>
        <p:txBody>
          <a:bodyPr>
            <a:normAutofit lnSpcReduction="10000"/>
          </a:bodyPr>
          <a:lstStyle/>
          <a:p>
            <a:pPr>
              <a:buNone/>
            </a:pPr>
            <a:r>
              <a:rPr lang="en-US" b="1" dirty="0"/>
              <a:t>H</a:t>
            </a:r>
            <a:r>
              <a:rPr lang="en-US" b="1" dirty="0" smtClean="0"/>
              <a:t>ousing Relocation and Stabilization Services</a:t>
            </a:r>
          </a:p>
          <a:p>
            <a:r>
              <a:rPr lang="en-US" dirty="0" smtClean="0"/>
              <a:t>Housing Search &amp; Placement</a:t>
            </a:r>
          </a:p>
          <a:p>
            <a:r>
              <a:rPr lang="en-US" dirty="0" smtClean="0"/>
              <a:t>Housing Stability Case Management</a:t>
            </a:r>
          </a:p>
          <a:p>
            <a:r>
              <a:rPr lang="en-US" dirty="0" smtClean="0"/>
              <a:t>Mediation</a:t>
            </a:r>
          </a:p>
          <a:p>
            <a:r>
              <a:rPr lang="en-US" dirty="0" smtClean="0"/>
              <a:t>Legal Services</a:t>
            </a:r>
          </a:p>
          <a:p>
            <a:r>
              <a:rPr lang="en-US" dirty="0" smtClean="0"/>
              <a:t>Credit repair</a:t>
            </a:r>
          </a:p>
          <a:p>
            <a:endParaRPr lang="en-US" dirty="0"/>
          </a:p>
        </p:txBody>
      </p:sp>
    </p:spTree>
    <p:extLst>
      <p:ext uri="{BB962C8B-B14F-4D97-AF65-F5344CB8AC3E}">
        <p14:creationId xmlns:p14="http://schemas.microsoft.com/office/powerpoint/2010/main" val="1404147021"/>
      </p:ext>
    </p:extLst>
  </p:cSld>
  <p:clrMapOvr>
    <a:masterClrMapping/>
  </p:clrMapOvr>
  <p:transition spd="med">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Rapid Re-Housing and Prevention</a:t>
            </a:r>
            <a:endParaRPr lang="en-US" dirty="0"/>
          </a:p>
        </p:txBody>
      </p:sp>
      <p:sp>
        <p:nvSpPr>
          <p:cNvPr id="3" name="Content Placeholder 2"/>
          <p:cNvSpPr>
            <a:spLocks noGrp="1"/>
          </p:cNvSpPr>
          <p:nvPr>
            <p:ph idx="1"/>
          </p:nvPr>
        </p:nvSpPr>
        <p:spPr>
          <a:xfrm>
            <a:off x="612648" y="1600200"/>
            <a:ext cx="8153400" cy="5257800"/>
          </a:xfrm>
        </p:spPr>
        <p:txBody>
          <a:bodyPr>
            <a:normAutofit fontScale="55000" lnSpcReduction="20000"/>
          </a:bodyPr>
          <a:lstStyle/>
          <a:p>
            <a:r>
              <a:rPr lang="en-US" sz="4000" dirty="0" smtClean="0"/>
              <a:t>Participants can be assisted for up to 1 year.  Length of stay to be determined based on household need.</a:t>
            </a:r>
          </a:p>
          <a:p>
            <a:r>
              <a:rPr lang="en-US" sz="4000" dirty="0" smtClean="0"/>
              <a:t>Agencies are required to:</a:t>
            </a:r>
          </a:p>
          <a:p>
            <a:pPr lvl="1"/>
            <a:r>
              <a:rPr lang="en-US" sz="4000" dirty="0" smtClean="0"/>
              <a:t> provide case management services to participants at least monthly</a:t>
            </a:r>
          </a:p>
          <a:p>
            <a:pPr lvl="1"/>
            <a:r>
              <a:rPr lang="en-US" sz="4000" dirty="0" smtClean="0"/>
              <a:t>re-certify participant eligibility at least every 90 days</a:t>
            </a:r>
          </a:p>
          <a:p>
            <a:pPr lvl="1"/>
            <a:r>
              <a:rPr lang="en-US" sz="4000" dirty="0" smtClean="0"/>
              <a:t>establish a formal plan for long-term stability for each participant at discharge, and</a:t>
            </a:r>
          </a:p>
          <a:p>
            <a:pPr lvl="1"/>
            <a:r>
              <a:rPr lang="en-US" sz="4000" dirty="0" smtClean="0"/>
              <a:t> follow up post discharge</a:t>
            </a:r>
          </a:p>
          <a:p>
            <a:r>
              <a:rPr lang="en-US" sz="4000" dirty="0" smtClean="0"/>
              <a:t>Proposed budgets should include a reasonable ratio of client financial </a:t>
            </a:r>
            <a:r>
              <a:rPr lang="en-US" sz="4000" dirty="0"/>
              <a:t>a</a:t>
            </a:r>
            <a:r>
              <a:rPr lang="en-US" sz="4000" dirty="0" smtClean="0"/>
              <a:t>ssistance to housing </a:t>
            </a:r>
            <a:r>
              <a:rPr lang="en-US" sz="4000" dirty="0"/>
              <a:t>r</a:t>
            </a:r>
            <a:r>
              <a:rPr lang="en-US" sz="4000" dirty="0" smtClean="0"/>
              <a:t>elocation and stabilization services.</a:t>
            </a:r>
          </a:p>
          <a:p>
            <a:r>
              <a:rPr lang="en-US" sz="4000" dirty="0" smtClean="0"/>
              <a:t>Applications should include reasonable ratio of households served to funding amount requested.</a:t>
            </a:r>
          </a:p>
          <a:p>
            <a:r>
              <a:rPr lang="en-US" sz="4000" dirty="0" smtClean="0"/>
              <a:t>The minimum award amount will be $30,000.</a:t>
            </a:r>
          </a:p>
          <a:p>
            <a:endParaRPr lang="en-US" dirty="0"/>
          </a:p>
        </p:txBody>
      </p:sp>
    </p:spTree>
    <p:extLst>
      <p:ext uri="{BB962C8B-B14F-4D97-AF65-F5344CB8AC3E}">
        <p14:creationId xmlns:p14="http://schemas.microsoft.com/office/powerpoint/2010/main" val="1305585916"/>
      </p:ext>
    </p:extLst>
  </p:cSld>
  <p:clrMapOvr>
    <a:masterClrMapping/>
  </p:clrMapOvr>
  <p:transition spd="med">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Application IV-Homelessness Prevention</a:t>
            </a:r>
            <a:endParaRPr lang="en-US" dirty="0"/>
          </a:p>
        </p:txBody>
      </p:sp>
      <p:sp>
        <p:nvSpPr>
          <p:cNvPr id="3" name="Content Placeholder 2"/>
          <p:cNvSpPr>
            <a:spLocks noGrp="1"/>
          </p:cNvSpPr>
          <p:nvPr>
            <p:ph idx="1"/>
          </p:nvPr>
        </p:nvSpPr>
        <p:spPr/>
        <p:txBody>
          <a:bodyPr>
            <a:normAutofit fontScale="92500" lnSpcReduction="20000"/>
          </a:bodyPr>
          <a:lstStyle/>
          <a:p>
            <a:pPr>
              <a:defRPr/>
            </a:pPr>
            <a:r>
              <a:rPr lang="en-US" sz="2600" dirty="0" smtClean="0"/>
              <a:t>Follow HEARTH definition of “</a:t>
            </a:r>
            <a:r>
              <a:rPr lang="en-US" sz="2600" u="sng" dirty="0" smtClean="0"/>
              <a:t>at risk</a:t>
            </a:r>
            <a:r>
              <a:rPr lang="en-US" sz="2600" dirty="0" smtClean="0"/>
              <a:t>” for eligibility </a:t>
            </a:r>
          </a:p>
          <a:p>
            <a:pPr>
              <a:defRPr/>
            </a:pPr>
            <a:r>
              <a:rPr lang="en-US" sz="2600" dirty="0"/>
              <a:t>Or CATEGORY 2 </a:t>
            </a:r>
            <a:r>
              <a:rPr lang="en-US" sz="2600" dirty="0" smtClean="0"/>
              <a:t>of homeless definition</a:t>
            </a:r>
            <a:endParaRPr lang="en-US" sz="2600" dirty="0"/>
          </a:p>
          <a:p>
            <a:pPr lvl="1">
              <a:defRPr/>
            </a:pPr>
            <a:r>
              <a:rPr lang="en-US" sz="2600" dirty="0" smtClean="0"/>
              <a:t>persons who will </a:t>
            </a:r>
            <a:r>
              <a:rPr lang="en-US" sz="2600" dirty="0"/>
              <a:t>imminently lose their primary nighttime residence </a:t>
            </a:r>
            <a:r>
              <a:rPr lang="en-US" sz="2600" dirty="0" smtClean="0"/>
              <a:t>within </a:t>
            </a:r>
            <a:r>
              <a:rPr lang="en-US" sz="2600" dirty="0"/>
              <a:t>14 </a:t>
            </a:r>
            <a:r>
              <a:rPr lang="en-US" sz="2600" dirty="0" smtClean="0"/>
              <a:t>days</a:t>
            </a:r>
            <a:endParaRPr lang="en-US" sz="2600" dirty="0"/>
          </a:p>
          <a:p>
            <a:pPr>
              <a:defRPr/>
            </a:pPr>
            <a:r>
              <a:rPr lang="en-US" sz="2600" dirty="0" smtClean="0"/>
              <a:t>Services to households facing eviction from housing they rent.</a:t>
            </a:r>
          </a:p>
          <a:p>
            <a:pPr>
              <a:defRPr/>
            </a:pPr>
            <a:r>
              <a:rPr lang="en-US" sz="2600" dirty="0" smtClean="0"/>
              <a:t>Client must have lease in name.</a:t>
            </a:r>
          </a:p>
          <a:p>
            <a:pPr>
              <a:defRPr/>
            </a:pPr>
            <a:r>
              <a:rPr lang="en-US" sz="2600" dirty="0" smtClean="0"/>
              <a:t>Stabilize households in existing homes and ensure that participants can remain in their housing for the longer term.</a:t>
            </a:r>
          </a:p>
          <a:p>
            <a:pPr>
              <a:defRPr/>
            </a:pPr>
            <a:r>
              <a:rPr lang="en-US" sz="2600" dirty="0" smtClean="0"/>
              <a:t>If remaining in existing home is not possible, relocation assistance to appropriate housing can be provided.</a:t>
            </a:r>
          </a:p>
          <a:p>
            <a:pPr>
              <a:defRPr/>
            </a:pPr>
            <a:r>
              <a:rPr lang="en-US" sz="2600" dirty="0" smtClean="0"/>
              <a:t>DCA will not fund duplicative efforts.  </a:t>
            </a:r>
          </a:p>
          <a:p>
            <a:endParaRPr lang="en-US" dirty="0"/>
          </a:p>
        </p:txBody>
      </p:sp>
    </p:spTree>
    <p:extLst>
      <p:ext uri="{BB962C8B-B14F-4D97-AF65-F5344CB8AC3E}">
        <p14:creationId xmlns:p14="http://schemas.microsoft.com/office/powerpoint/2010/main" val="1296135368"/>
      </p:ext>
    </p:extLst>
  </p:cSld>
  <p:clrMapOvr>
    <a:masterClrMapping/>
  </p:clrMapOvr>
  <p:transition spd="med">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Application V-Rapid Re-Housing</a:t>
            </a:r>
            <a:endParaRPr lang="en-US" dirty="0"/>
          </a:p>
        </p:txBody>
      </p:sp>
      <p:sp>
        <p:nvSpPr>
          <p:cNvPr id="3" name="Content Placeholder 2"/>
          <p:cNvSpPr>
            <a:spLocks noGrp="1"/>
          </p:cNvSpPr>
          <p:nvPr>
            <p:ph idx="1"/>
          </p:nvPr>
        </p:nvSpPr>
        <p:spPr/>
        <p:txBody>
          <a:bodyPr>
            <a:normAutofit lnSpcReduction="10000"/>
          </a:bodyPr>
          <a:lstStyle/>
          <a:p>
            <a:pPr algn="ctr">
              <a:buNone/>
            </a:pPr>
            <a:r>
              <a:rPr lang="en-US" i="1" dirty="0" smtClean="0"/>
              <a:t>Housing is not the end of the process… it’s the beginning.</a:t>
            </a:r>
          </a:p>
          <a:p>
            <a:r>
              <a:rPr lang="en-US" sz="2600" dirty="0" smtClean="0"/>
              <a:t>Provide services to move literally homeless participants into permanent housing to remain there for the long term.</a:t>
            </a:r>
          </a:p>
          <a:p>
            <a:r>
              <a:rPr lang="en-US" sz="2600" dirty="0" smtClean="0"/>
              <a:t>RRH providers should be attached to Street Outreach efforts, Emergency Shelters, and other community supports and services to identify participants.  </a:t>
            </a:r>
          </a:p>
          <a:p>
            <a:r>
              <a:rPr lang="en-US" sz="2600" dirty="0" smtClean="0"/>
              <a:t>Case management and consistent follow up are essential.</a:t>
            </a:r>
          </a:p>
          <a:p>
            <a:r>
              <a:rPr lang="en-US" sz="2600" dirty="0" smtClean="0"/>
              <a:t>Can be a regional or local implementation.</a:t>
            </a:r>
          </a:p>
        </p:txBody>
      </p:sp>
    </p:spTree>
    <p:extLst>
      <p:ext uri="{BB962C8B-B14F-4D97-AF65-F5344CB8AC3E}">
        <p14:creationId xmlns:p14="http://schemas.microsoft.com/office/powerpoint/2010/main" val="2569817196"/>
      </p:ext>
    </p:extLst>
  </p:cSld>
  <p:clrMapOvr>
    <a:masterClrMapping/>
  </p:clrMapOvr>
  <p:transition spd="med">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Application VI- Street Outreach</a:t>
            </a: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t>Eligible activities include:</a:t>
            </a:r>
          </a:p>
          <a:p>
            <a:r>
              <a:rPr lang="en-US" dirty="0" smtClean="0"/>
              <a:t>Engagement</a:t>
            </a:r>
          </a:p>
          <a:p>
            <a:r>
              <a:rPr lang="en-US" dirty="0" smtClean="0"/>
              <a:t>Case Management</a:t>
            </a:r>
          </a:p>
          <a:p>
            <a:r>
              <a:rPr lang="en-US" dirty="0" smtClean="0"/>
              <a:t>Emergency Health Services</a:t>
            </a:r>
          </a:p>
          <a:p>
            <a:r>
              <a:rPr lang="en-US" dirty="0" smtClean="0"/>
              <a:t>Emergency Mental Health Services</a:t>
            </a:r>
          </a:p>
          <a:p>
            <a:r>
              <a:rPr lang="en-US" dirty="0" smtClean="0"/>
              <a:t>Transportation</a:t>
            </a:r>
          </a:p>
          <a:p>
            <a:r>
              <a:rPr lang="en-US" dirty="0" smtClean="0"/>
              <a:t>Services to Special Populations </a:t>
            </a:r>
            <a:r>
              <a:rPr lang="en-US" sz="2400" dirty="0" smtClean="0"/>
              <a:t>(Essential Services during outreach)</a:t>
            </a:r>
          </a:p>
        </p:txBody>
      </p:sp>
    </p:spTree>
    <p:extLst>
      <p:ext uri="{BB962C8B-B14F-4D97-AF65-F5344CB8AC3E}">
        <p14:creationId xmlns:p14="http://schemas.microsoft.com/office/powerpoint/2010/main" val="801311756"/>
      </p:ext>
    </p:extLst>
  </p:cSld>
  <p:clrMapOvr>
    <a:masterClrMapping/>
  </p:clrMapOvr>
  <p:transition spd="med">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Street Outreach</a:t>
            </a:r>
            <a:endParaRPr lang="en-US" dirty="0"/>
          </a:p>
        </p:txBody>
      </p:sp>
      <p:sp>
        <p:nvSpPr>
          <p:cNvPr id="3" name="Content Placeholder 2"/>
          <p:cNvSpPr>
            <a:spLocks noGrp="1"/>
          </p:cNvSpPr>
          <p:nvPr>
            <p:ph idx="1"/>
          </p:nvPr>
        </p:nvSpPr>
        <p:spPr>
          <a:xfrm>
            <a:off x="612648" y="1600200"/>
            <a:ext cx="8153400" cy="4800600"/>
          </a:xfrm>
        </p:spPr>
        <p:txBody>
          <a:bodyPr>
            <a:normAutofit fontScale="70000" lnSpcReduction="20000"/>
          </a:bodyPr>
          <a:lstStyle/>
          <a:p>
            <a:r>
              <a:rPr lang="en-US" dirty="0" smtClean="0"/>
              <a:t>Use unsheltered homeless data for your county from </a:t>
            </a:r>
            <a:r>
              <a:rPr lang="en-US" dirty="0"/>
              <a:t>Georgia’s </a:t>
            </a:r>
            <a:r>
              <a:rPr lang="en-US" dirty="0" smtClean="0"/>
              <a:t>2017 Point-In-Time Count.</a:t>
            </a:r>
          </a:p>
          <a:p>
            <a:r>
              <a:rPr lang="en-US" dirty="0" smtClean="0"/>
              <a:t>Describe specific </a:t>
            </a:r>
            <a:r>
              <a:rPr lang="en-US" dirty="0"/>
              <a:t>street populations </a:t>
            </a:r>
            <a:r>
              <a:rPr lang="en-US" dirty="0" smtClean="0"/>
              <a:t>you </a:t>
            </a:r>
            <a:r>
              <a:rPr lang="en-US" dirty="0"/>
              <a:t>intend to serve, including the geographic locations </a:t>
            </a:r>
            <a:r>
              <a:rPr lang="en-US" dirty="0" smtClean="0"/>
              <a:t>where Outreach </a:t>
            </a:r>
            <a:r>
              <a:rPr lang="en-US" dirty="0"/>
              <a:t>teams will </a:t>
            </a:r>
            <a:r>
              <a:rPr lang="en-US" dirty="0" smtClean="0"/>
              <a:t>engage clients. </a:t>
            </a:r>
          </a:p>
          <a:p>
            <a:r>
              <a:rPr lang="en-US" dirty="0" smtClean="0"/>
              <a:t>Outreach should use housing-first approach -  </a:t>
            </a:r>
          </a:p>
          <a:p>
            <a:pPr lvl="1"/>
            <a:r>
              <a:rPr lang="en-US" dirty="0" smtClean="0"/>
              <a:t>Focused on moves into permanent housing, rather than alleviating the difficult conditions they experience on the street. </a:t>
            </a:r>
            <a:r>
              <a:rPr lang="en-US" sz="2600" dirty="0" smtClean="0">
                <a:solidFill>
                  <a:schemeClr val="tx2"/>
                </a:solidFill>
              </a:rPr>
              <a:t>(This is not a mobile feeding program.)</a:t>
            </a:r>
          </a:p>
          <a:p>
            <a:r>
              <a:rPr lang="en-US" sz="2800" dirty="0" smtClean="0"/>
              <a:t>The </a:t>
            </a:r>
            <a:r>
              <a:rPr lang="en-US" sz="2800" dirty="0"/>
              <a:t>bulk of the funding will be for engagement and case management, rather than provide emergency services.</a:t>
            </a:r>
          </a:p>
          <a:p>
            <a:r>
              <a:rPr lang="en-US" sz="2800" dirty="0"/>
              <a:t>Funding will be prioritized to areas where PATH teams do not exist.</a:t>
            </a:r>
          </a:p>
          <a:p>
            <a:pPr marL="0" indent="0">
              <a:buNone/>
            </a:pPr>
            <a:endParaRPr lang="en-US" sz="1700" dirty="0"/>
          </a:p>
          <a:p>
            <a:pPr marL="0" indent="0">
              <a:buNone/>
            </a:pPr>
            <a:r>
              <a:rPr lang="en-US" sz="3200" dirty="0" smtClean="0"/>
              <a:t>Street </a:t>
            </a:r>
            <a:r>
              <a:rPr lang="en-US" sz="3200" dirty="0"/>
              <a:t>Outreach projects can apply for $30,000 - </a:t>
            </a:r>
            <a:r>
              <a:rPr lang="en-US" sz="3200" dirty="0" smtClean="0"/>
              <a:t>$50,000 per project</a:t>
            </a:r>
            <a:r>
              <a:rPr lang="en-US" sz="3200" dirty="0"/>
              <a:t>. </a:t>
            </a:r>
          </a:p>
          <a:p>
            <a:pPr>
              <a:buNone/>
            </a:pPr>
            <a:endParaRPr lang="en-US" dirty="0" smtClean="0"/>
          </a:p>
          <a:p>
            <a:endParaRPr lang="en-US" dirty="0" smtClean="0"/>
          </a:p>
          <a:p>
            <a:endParaRPr lang="en-US" dirty="0"/>
          </a:p>
          <a:p>
            <a:endParaRPr lang="en-US" dirty="0"/>
          </a:p>
        </p:txBody>
      </p:sp>
    </p:spTree>
    <p:extLst>
      <p:ext uri="{BB962C8B-B14F-4D97-AF65-F5344CB8AC3E}">
        <p14:creationId xmlns:p14="http://schemas.microsoft.com/office/powerpoint/2010/main" val="727346447"/>
      </p:ext>
    </p:extLst>
  </p:cSld>
  <p:clrMapOvr>
    <a:masterClrMapping/>
  </p:clrMapOvr>
  <p:transition spd="med">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Application VII-Hotel/Motel Vouchers</a:t>
            </a:r>
            <a:endParaRPr lang="en-US" dirty="0"/>
          </a:p>
        </p:txBody>
      </p:sp>
      <p:sp>
        <p:nvSpPr>
          <p:cNvPr id="3" name="Content Placeholder 2"/>
          <p:cNvSpPr>
            <a:spLocks noGrp="1"/>
          </p:cNvSpPr>
          <p:nvPr>
            <p:ph idx="1"/>
          </p:nvPr>
        </p:nvSpPr>
        <p:spPr>
          <a:xfrm>
            <a:off x="612648" y="1600200"/>
            <a:ext cx="8153400" cy="5029200"/>
          </a:xfrm>
        </p:spPr>
        <p:txBody>
          <a:bodyPr>
            <a:normAutofit fontScale="70000" lnSpcReduction="20000"/>
          </a:bodyPr>
          <a:lstStyle/>
          <a:p>
            <a:r>
              <a:rPr lang="en-US" dirty="0" smtClean="0"/>
              <a:t>Exclusively for homeless clients who need immediate housing and </a:t>
            </a:r>
            <a:r>
              <a:rPr lang="en-US" u="sng" dirty="0" smtClean="0"/>
              <a:t>NO APPROPRIATE shelter </a:t>
            </a:r>
            <a:r>
              <a:rPr lang="en-US" dirty="0" smtClean="0"/>
              <a:t>is available.</a:t>
            </a:r>
          </a:p>
          <a:p>
            <a:pPr marL="594360" lvl="2" indent="-320040">
              <a:lnSpc>
                <a:spcPct val="114000"/>
              </a:lnSpc>
              <a:spcBef>
                <a:spcPts val="700"/>
              </a:spcBef>
              <a:buFont typeface="Wingdings" panose="05000000000000000000" pitchFamily="2" charset="2"/>
              <a:buChar char=""/>
            </a:pPr>
            <a:r>
              <a:rPr lang="en-US" sz="2900" dirty="0"/>
              <a:t>Will have to provide evidence/justification about shelter availability</a:t>
            </a:r>
          </a:p>
          <a:p>
            <a:r>
              <a:rPr lang="en-US" dirty="0" smtClean="0"/>
              <a:t>Intended primarily for clients served by RRH and outreach projects.</a:t>
            </a:r>
          </a:p>
          <a:p>
            <a:r>
              <a:rPr lang="en-US" dirty="0" smtClean="0"/>
              <a:t>Can be used for challenges such as:</a:t>
            </a:r>
          </a:p>
          <a:p>
            <a:pPr lvl="1"/>
            <a:r>
              <a:rPr lang="en-US" dirty="0" smtClean="0"/>
              <a:t>Time of placement</a:t>
            </a:r>
          </a:p>
          <a:p>
            <a:pPr lvl="1"/>
            <a:r>
              <a:rPr lang="en-US" dirty="0" smtClean="0"/>
              <a:t>Households with special needs</a:t>
            </a:r>
          </a:p>
          <a:p>
            <a:pPr lvl="1"/>
            <a:r>
              <a:rPr lang="en-US" dirty="0" smtClean="0"/>
              <a:t>High barrier clients that will be turned away from current shelters</a:t>
            </a:r>
          </a:p>
          <a:p>
            <a:pPr lvl="1"/>
            <a:r>
              <a:rPr lang="en-US" dirty="0" smtClean="0"/>
              <a:t>No shelter available for participants who have been through coordinated assessment</a:t>
            </a:r>
          </a:p>
          <a:p>
            <a:r>
              <a:rPr lang="en-US" dirty="0" smtClean="0"/>
              <a:t>Short stays until preferred housing option becomes available; no longer than 30 days. </a:t>
            </a:r>
          </a:p>
          <a:p>
            <a:r>
              <a:rPr lang="en-US" dirty="0" smtClean="0"/>
              <a:t>Case management service dollars available.</a:t>
            </a:r>
          </a:p>
          <a:p>
            <a:r>
              <a:rPr lang="en-US" dirty="0" smtClean="0"/>
              <a:t>Up to $60,000</a:t>
            </a:r>
          </a:p>
        </p:txBody>
      </p:sp>
    </p:spTree>
    <p:extLst>
      <p:ext uri="{BB962C8B-B14F-4D97-AF65-F5344CB8AC3E}">
        <p14:creationId xmlns:p14="http://schemas.microsoft.com/office/powerpoint/2010/main" val="3491877365"/>
      </p:ext>
    </p:extLst>
  </p:cSld>
  <p:clrMapOvr>
    <a:masterClrMapping/>
  </p:clrMapOvr>
  <p:transition spd="med">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VIII-HMIS</a:t>
            </a:r>
            <a:endParaRPr lang="en-US" dirty="0"/>
          </a:p>
        </p:txBody>
      </p:sp>
      <p:sp>
        <p:nvSpPr>
          <p:cNvPr id="3" name="Content Placeholder 2"/>
          <p:cNvSpPr>
            <a:spLocks noGrp="1"/>
          </p:cNvSpPr>
          <p:nvPr>
            <p:ph idx="1"/>
          </p:nvPr>
        </p:nvSpPr>
        <p:spPr>
          <a:xfrm>
            <a:off x="612648" y="1600200"/>
            <a:ext cx="8153400" cy="4876800"/>
          </a:xfrm>
        </p:spPr>
        <p:txBody>
          <a:bodyPr>
            <a:normAutofit fontScale="92500" lnSpcReduction="20000"/>
          </a:bodyPr>
          <a:lstStyle/>
          <a:p>
            <a:r>
              <a:rPr lang="en-US" dirty="0" smtClean="0"/>
              <a:t>Costs of contributing data to </a:t>
            </a:r>
            <a:r>
              <a:rPr lang="en-US" dirty="0" err="1" smtClean="0"/>
              <a:t>Eccovia</a:t>
            </a:r>
            <a:r>
              <a:rPr lang="en-US" dirty="0" smtClean="0"/>
              <a:t> </a:t>
            </a:r>
            <a:r>
              <a:rPr lang="en-US" dirty="0" err="1" smtClean="0"/>
              <a:t>ClientTrack</a:t>
            </a:r>
            <a:r>
              <a:rPr lang="en-US" dirty="0" smtClean="0"/>
              <a:t> or DV comparable database (designated by DCA).</a:t>
            </a:r>
          </a:p>
          <a:p>
            <a:r>
              <a:rPr lang="en-US" dirty="0" smtClean="0"/>
              <a:t>Eligible costs may include: software, data entry, limited assistance obtaining HMIS technical assistance and training, and user fees.</a:t>
            </a:r>
          </a:p>
          <a:p>
            <a:r>
              <a:rPr lang="en-US" dirty="0" smtClean="0"/>
              <a:t>Reserved for BoS CoC or DCA ESG Entitlement areas.</a:t>
            </a:r>
          </a:p>
          <a:p>
            <a:pPr lvl="1"/>
            <a:r>
              <a:rPr lang="en-US" dirty="0" smtClean="0"/>
              <a:t>For emergency shelters, rapid re-housing or prevention</a:t>
            </a:r>
            <a:r>
              <a:rPr lang="en-US" dirty="0"/>
              <a:t> </a:t>
            </a:r>
            <a:r>
              <a:rPr lang="en-US" dirty="0" smtClean="0"/>
              <a:t>projects. </a:t>
            </a:r>
          </a:p>
          <a:p>
            <a:pPr lvl="1"/>
            <a:r>
              <a:rPr lang="en-US" dirty="0" smtClean="0"/>
              <a:t>Projects with large implementations; those serving a high volume of clients, etc.</a:t>
            </a:r>
          </a:p>
          <a:p>
            <a:r>
              <a:rPr lang="en-US" dirty="0" smtClean="0"/>
              <a:t>Up to $45,000</a:t>
            </a:r>
          </a:p>
        </p:txBody>
      </p:sp>
    </p:spTree>
    <p:extLst>
      <p:ext uri="{BB962C8B-B14F-4D97-AF65-F5344CB8AC3E}">
        <p14:creationId xmlns:p14="http://schemas.microsoft.com/office/powerpoint/2010/main" val="726609170"/>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sz="quarter" idx="1"/>
          </p:nvPr>
        </p:nvSpPr>
        <p:spPr/>
        <p:txBody>
          <a:bodyPr>
            <a:normAutofit fontScale="85000" lnSpcReduction="20000"/>
          </a:bodyPr>
          <a:lstStyle/>
          <a:p>
            <a:r>
              <a:rPr lang="en-US" dirty="0"/>
              <a:t>§ </a:t>
            </a:r>
            <a:r>
              <a:rPr lang="en-US" dirty="0" smtClean="0"/>
              <a:t>50-20-2. Definitions</a:t>
            </a:r>
          </a:p>
          <a:p>
            <a:pPr marL="0" indent="0">
              <a:buNone/>
            </a:pPr>
            <a:r>
              <a:rPr lang="en-US" dirty="0" smtClean="0"/>
              <a:t>(5) </a:t>
            </a:r>
            <a:r>
              <a:rPr lang="en-US" dirty="0"/>
              <a:t>"Nonprofit organization" means any corporation, trust, association, cooperative, or other organization that is operated primarily for scientific, educational, service, charitable, or similar purposes in the public interest; is not organized primarily for profit; and uses its net proceeds to maintain, improve, or expand its operations. The term nonprofit organization includes nonprofit institutions of higher education and hospitals. For financial reporting purposes guidelines issued by the American Institute of Certified Public Accountants should be followed in determining nonprofit </a:t>
            </a:r>
            <a:r>
              <a:rPr lang="en-US" dirty="0" smtClean="0"/>
              <a:t>status.</a:t>
            </a:r>
            <a:endParaRPr lang="en-US" sz="2400" dirty="0"/>
          </a:p>
        </p:txBody>
      </p:sp>
    </p:spTree>
    <p:extLst>
      <p:ext uri="{BB962C8B-B14F-4D97-AF65-F5344CB8AC3E}">
        <p14:creationId xmlns:p14="http://schemas.microsoft.com/office/powerpoint/2010/main" val="2899121338"/>
      </p:ext>
    </p:extLst>
  </p:cSld>
  <p:clrMapOvr>
    <a:masterClrMapping/>
  </p:clrMapOvr>
  <p:transition spd="med">
    <p:fad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HMIS Requirements</a:t>
            </a:r>
            <a:endParaRPr lang="en-US" dirty="0"/>
          </a:p>
        </p:txBody>
      </p:sp>
      <p:sp>
        <p:nvSpPr>
          <p:cNvPr id="3" name="Content Placeholder 2"/>
          <p:cNvSpPr>
            <a:spLocks noGrp="1"/>
          </p:cNvSpPr>
          <p:nvPr>
            <p:ph idx="1"/>
          </p:nvPr>
        </p:nvSpPr>
        <p:spPr>
          <a:xfrm>
            <a:off x="589538" y="1600200"/>
            <a:ext cx="8153400" cy="4495800"/>
          </a:xfrm>
        </p:spPr>
        <p:txBody>
          <a:bodyPr>
            <a:normAutofit fontScale="85000" lnSpcReduction="20000"/>
          </a:bodyPr>
          <a:lstStyle/>
          <a:p>
            <a:pPr marL="0" indent="0">
              <a:lnSpc>
                <a:spcPct val="120000"/>
              </a:lnSpc>
              <a:spcBef>
                <a:spcPts val="0"/>
              </a:spcBef>
            </a:pPr>
            <a:r>
              <a:rPr lang="en-US" sz="2400" dirty="0" smtClean="0"/>
              <a:t> Increased importance placed on HMIS in application review process AND performance measurements of successful applicants.</a:t>
            </a:r>
          </a:p>
          <a:p>
            <a:pPr marL="0" indent="0">
              <a:lnSpc>
                <a:spcPct val="120000"/>
              </a:lnSpc>
              <a:spcBef>
                <a:spcPts val="0"/>
              </a:spcBef>
            </a:pPr>
            <a:endParaRPr lang="en-US" sz="1900" dirty="0" smtClean="0"/>
          </a:p>
          <a:p>
            <a:pPr marL="0" indent="0">
              <a:lnSpc>
                <a:spcPct val="120000"/>
              </a:lnSpc>
              <a:spcBef>
                <a:spcPts val="0"/>
              </a:spcBef>
            </a:pPr>
            <a:r>
              <a:rPr lang="en-US" sz="2400" dirty="0" smtClean="0"/>
              <a:t> If you want to have a competitive application this year, make certain your data is accurate and complete.  It will also be used to evaluate performance!</a:t>
            </a:r>
          </a:p>
          <a:p>
            <a:pPr marL="320040" lvl="1" indent="0">
              <a:lnSpc>
                <a:spcPct val="120000"/>
              </a:lnSpc>
              <a:spcBef>
                <a:spcPts val="0"/>
              </a:spcBef>
            </a:pPr>
            <a:r>
              <a:rPr lang="en-US" sz="2400" dirty="0" smtClean="0"/>
              <a:t> A lack of data will also hurt your application</a:t>
            </a:r>
          </a:p>
          <a:p>
            <a:pPr marL="0" indent="0">
              <a:lnSpc>
                <a:spcPct val="120000"/>
              </a:lnSpc>
              <a:spcBef>
                <a:spcPts val="0"/>
              </a:spcBef>
            </a:pPr>
            <a:endParaRPr lang="en-US" sz="1900" dirty="0" smtClean="0"/>
          </a:p>
          <a:p>
            <a:pPr marL="0" indent="0">
              <a:lnSpc>
                <a:spcPct val="120000"/>
              </a:lnSpc>
              <a:spcBef>
                <a:spcPts val="0"/>
              </a:spcBef>
            </a:pPr>
            <a:r>
              <a:rPr lang="en-US" sz="2400" dirty="0" smtClean="0"/>
              <a:t> Data will be taken directly from HMIS by DCA.</a:t>
            </a:r>
          </a:p>
          <a:p>
            <a:pPr marL="0" indent="0">
              <a:lnSpc>
                <a:spcPct val="120000"/>
              </a:lnSpc>
              <a:spcBef>
                <a:spcPts val="0"/>
              </a:spcBef>
            </a:pPr>
            <a:endParaRPr lang="en-US" sz="1900" dirty="0" smtClean="0"/>
          </a:p>
          <a:p>
            <a:pPr marL="0" indent="0">
              <a:lnSpc>
                <a:spcPct val="120000"/>
              </a:lnSpc>
              <a:spcBef>
                <a:spcPts val="0"/>
              </a:spcBef>
            </a:pPr>
            <a:r>
              <a:rPr lang="en-US" sz="2400" dirty="0" smtClean="0"/>
              <a:t> If your agency or project names in HMIS are inconsistent with what you provided in your application, we may not find it or fund it.</a:t>
            </a:r>
          </a:p>
          <a:p>
            <a:pPr marL="0" indent="0">
              <a:lnSpc>
                <a:spcPct val="120000"/>
              </a:lnSpc>
              <a:spcBef>
                <a:spcPts val="0"/>
              </a:spcBef>
            </a:pPr>
            <a:endParaRPr lang="en-US" sz="1900" dirty="0" smtClean="0"/>
          </a:p>
          <a:p>
            <a:pPr marL="0" indent="0">
              <a:lnSpc>
                <a:spcPct val="120000"/>
              </a:lnSpc>
              <a:spcBef>
                <a:spcPts val="0"/>
              </a:spcBef>
            </a:pPr>
            <a:r>
              <a:rPr lang="en-US" sz="2400" dirty="0" smtClean="0"/>
              <a:t> Domestic violence agencies currently receiving ESG funds must submit HUD APR from 7/1/2017 through 2/28/2018 for scoring.</a:t>
            </a:r>
          </a:p>
          <a:p>
            <a:endParaRPr lang="en-US" dirty="0"/>
          </a:p>
        </p:txBody>
      </p:sp>
    </p:spTree>
    <p:extLst>
      <p:ext uri="{BB962C8B-B14F-4D97-AF65-F5344CB8AC3E}">
        <p14:creationId xmlns:p14="http://schemas.microsoft.com/office/powerpoint/2010/main" val="2832357864"/>
      </p:ext>
    </p:extLst>
  </p:cSld>
  <p:clrMapOvr>
    <a:masterClrMapping/>
  </p:clrMapOvr>
  <p:transition spd="med">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Housing First</a:t>
            </a:r>
            <a:endParaRPr lang="en-US" dirty="0"/>
          </a:p>
        </p:txBody>
      </p:sp>
      <p:sp>
        <p:nvSpPr>
          <p:cNvPr id="3" name="Content Placeholder 2"/>
          <p:cNvSpPr>
            <a:spLocks noGrp="1"/>
          </p:cNvSpPr>
          <p:nvPr>
            <p:ph sz="quarter" idx="1"/>
          </p:nvPr>
        </p:nvSpPr>
        <p:spPr/>
        <p:txBody>
          <a:bodyPr/>
          <a:lstStyle/>
          <a:p>
            <a:r>
              <a:rPr lang="en-US" dirty="0" smtClean="0"/>
              <a:t>The Housing First approach prioritizes placement in permanent housing over therapeutic outcomes.</a:t>
            </a:r>
          </a:p>
          <a:p>
            <a:r>
              <a:rPr lang="en-US" dirty="0" smtClean="0"/>
              <a:t>Housing First projects will have low barriers to entry and participation.</a:t>
            </a:r>
          </a:p>
          <a:p>
            <a:r>
              <a:rPr lang="en-US" dirty="0" smtClean="0"/>
              <a:t>Housing First projects will focus on permanent housing placement as quickly as possible.</a:t>
            </a:r>
          </a:p>
          <a:p>
            <a:r>
              <a:rPr lang="en-US" dirty="0" smtClean="0"/>
              <a:t>Projects demonstrating a commitment to the Housing First approach will be prioritized.</a:t>
            </a:r>
            <a:endParaRPr lang="en-US" dirty="0"/>
          </a:p>
        </p:txBody>
      </p:sp>
    </p:spTree>
    <p:extLst>
      <p:ext uri="{BB962C8B-B14F-4D97-AF65-F5344CB8AC3E}">
        <p14:creationId xmlns:p14="http://schemas.microsoft.com/office/powerpoint/2010/main" val="2739546859"/>
      </p:ext>
    </p:extLst>
  </p:cSld>
  <p:clrMapOvr>
    <a:masterClrMapping/>
  </p:clrMapOvr>
  <p:transition spd="med">
    <p:fad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Housing Support Standards</a:t>
            </a:r>
            <a:endParaRPr lang="en-US" dirty="0"/>
          </a:p>
        </p:txBody>
      </p:sp>
      <p:sp>
        <p:nvSpPr>
          <p:cNvPr id="3" name="Content Placeholder 2"/>
          <p:cNvSpPr>
            <a:spLocks noGrp="1"/>
          </p:cNvSpPr>
          <p:nvPr>
            <p:ph idx="1"/>
          </p:nvPr>
        </p:nvSpPr>
        <p:spPr/>
        <p:txBody>
          <a:bodyPr>
            <a:normAutofit/>
          </a:bodyPr>
          <a:lstStyle/>
          <a:p>
            <a:pPr>
              <a:defRPr/>
            </a:pPr>
            <a:r>
              <a:rPr lang="en-US" sz="2800" dirty="0" smtClean="0">
                <a:latin typeface="+mj-lt"/>
              </a:rPr>
              <a:t>Ensure that quality case management takes place and include (among other requirements):</a:t>
            </a:r>
          </a:p>
          <a:p>
            <a:pPr lvl="1">
              <a:defRPr/>
            </a:pPr>
            <a:r>
              <a:rPr lang="en-US" dirty="0" smtClean="0">
                <a:latin typeface="+mj-lt"/>
              </a:rPr>
              <a:t>Common assessment</a:t>
            </a:r>
          </a:p>
          <a:p>
            <a:pPr lvl="1">
              <a:defRPr/>
            </a:pPr>
            <a:r>
              <a:rPr lang="en-US" dirty="0" smtClean="0">
                <a:latin typeface="+mj-lt"/>
              </a:rPr>
              <a:t>Establish and track client progress and goals</a:t>
            </a:r>
          </a:p>
          <a:p>
            <a:pPr lvl="1">
              <a:defRPr/>
            </a:pPr>
            <a:r>
              <a:rPr lang="en-US" dirty="0" smtClean="0">
                <a:latin typeface="+mj-lt"/>
              </a:rPr>
              <a:t>90-day post-discharge follow-up contacts</a:t>
            </a:r>
          </a:p>
          <a:p>
            <a:pPr lvl="2">
              <a:defRPr/>
            </a:pPr>
            <a:r>
              <a:rPr lang="en-US" dirty="0" smtClean="0">
                <a:latin typeface="+mj-lt"/>
              </a:rPr>
              <a:t>ALL ESG subgrantees, (including service only projects), must adhere to.</a:t>
            </a:r>
          </a:p>
          <a:p>
            <a:pPr>
              <a:defRPr/>
            </a:pPr>
            <a:r>
              <a:rPr lang="en-US" dirty="0" smtClean="0">
                <a:latin typeface="+mj-lt"/>
              </a:rPr>
              <a:t>Many related</a:t>
            </a:r>
            <a:r>
              <a:rPr lang="en-US" sz="2800" dirty="0" smtClean="0">
                <a:latin typeface="+mj-lt"/>
              </a:rPr>
              <a:t> activities and outcomes are tracked in </a:t>
            </a:r>
            <a:r>
              <a:rPr lang="en-US" sz="2800" dirty="0" err="1" smtClean="0">
                <a:latin typeface="+mj-lt"/>
              </a:rPr>
              <a:t>ClientTrack</a:t>
            </a:r>
            <a:r>
              <a:rPr lang="en-US" sz="2800" dirty="0" smtClean="0">
                <a:latin typeface="+mj-lt"/>
              </a:rPr>
              <a:t>.</a:t>
            </a:r>
          </a:p>
          <a:p>
            <a:pPr>
              <a:lnSpc>
                <a:spcPct val="90000"/>
              </a:lnSpc>
            </a:pPr>
            <a:endParaRPr lang="en-US" sz="2400" dirty="0" smtClean="0"/>
          </a:p>
          <a:p>
            <a:pPr>
              <a:defRPr/>
            </a:pPr>
            <a:endParaRPr lang="en-US" sz="3200" dirty="0" smtClean="0">
              <a:latin typeface="Georgia" pitchFamily="18" charset="0"/>
            </a:endParaRPr>
          </a:p>
          <a:p>
            <a:endParaRPr lang="en-US" dirty="0"/>
          </a:p>
        </p:txBody>
      </p:sp>
    </p:spTree>
    <p:extLst>
      <p:ext uri="{BB962C8B-B14F-4D97-AF65-F5344CB8AC3E}">
        <p14:creationId xmlns:p14="http://schemas.microsoft.com/office/powerpoint/2010/main" val="3144452519"/>
      </p:ext>
    </p:extLst>
  </p:cSld>
  <p:clrMapOvr>
    <a:masterClrMapping/>
  </p:clrMapOvr>
  <p:transition spd="med">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Required Training	</a:t>
            </a:r>
            <a:endParaRPr lang="en-US" dirty="0"/>
          </a:p>
        </p:txBody>
      </p:sp>
      <p:sp>
        <p:nvSpPr>
          <p:cNvPr id="3" name="Content Placeholder 2"/>
          <p:cNvSpPr>
            <a:spLocks noGrp="1"/>
          </p:cNvSpPr>
          <p:nvPr>
            <p:ph idx="1"/>
          </p:nvPr>
        </p:nvSpPr>
        <p:spPr/>
        <p:txBody>
          <a:bodyPr>
            <a:normAutofit/>
          </a:bodyPr>
          <a:lstStyle/>
          <a:p>
            <a:r>
              <a:rPr lang="en-US" dirty="0" smtClean="0"/>
              <a:t>Current ESG subgrantees are required to participate in DCA-sponsored training.</a:t>
            </a:r>
          </a:p>
          <a:p>
            <a:r>
              <a:rPr lang="en-US" dirty="0" smtClean="0"/>
              <a:t>Failure to comply will affect application scores.</a:t>
            </a:r>
          </a:p>
          <a:p>
            <a:r>
              <a:rPr lang="en-US" dirty="0" smtClean="0"/>
              <a:t>Includes topics such as, but not limited to: </a:t>
            </a:r>
          </a:p>
          <a:p>
            <a:pPr lvl="1"/>
            <a:r>
              <a:rPr lang="en-US" dirty="0" smtClean="0"/>
              <a:t>ESG Implementation and Administration </a:t>
            </a:r>
          </a:p>
          <a:p>
            <a:pPr lvl="1"/>
            <a:r>
              <a:rPr lang="en-US" dirty="0" smtClean="0"/>
              <a:t>Housing First</a:t>
            </a:r>
          </a:p>
          <a:p>
            <a:pPr lvl="1"/>
            <a:r>
              <a:rPr lang="en-US" dirty="0" smtClean="0"/>
              <a:t>Georgia Housing Search</a:t>
            </a:r>
          </a:p>
          <a:p>
            <a:pPr lvl="1"/>
            <a:r>
              <a:rPr lang="en-US" dirty="0" smtClean="0"/>
              <a:t>Training specific to program type</a:t>
            </a:r>
          </a:p>
        </p:txBody>
      </p:sp>
    </p:spTree>
    <p:extLst>
      <p:ext uri="{BB962C8B-B14F-4D97-AF65-F5344CB8AC3E}">
        <p14:creationId xmlns:p14="http://schemas.microsoft.com/office/powerpoint/2010/main" val="1597090665"/>
      </p:ext>
    </p:extLst>
  </p:cSld>
  <p:clrMapOvr>
    <a:masterClrMapping/>
  </p:clrMapOvr>
  <p:transition spd="med">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Housing Solutions Online Application System</a:t>
            </a:r>
            <a:endParaRPr lang="en-US" dirty="0"/>
          </a:p>
        </p:txBody>
      </p:sp>
      <p:pic>
        <p:nvPicPr>
          <p:cNvPr id="5" name="Content Placeholder 4"/>
          <p:cNvPicPr>
            <a:picLocks noGrp="1" noChangeAspect="1"/>
          </p:cNvPicPr>
          <p:nvPr>
            <p:ph sz="quarter" idx="1"/>
          </p:nvPr>
        </p:nvPicPr>
        <p:blipFill>
          <a:blip r:embed="rId2"/>
          <a:stretch>
            <a:fillRect/>
          </a:stretch>
        </p:blipFill>
        <p:spPr>
          <a:xfrm>
            <a:off x="3076768" y="1600200"/>
            <a:ext cx="3705032" cy="4495800"/>
          </a:xfrm>
          <a:prstGeom prst="rect">
            <a:avLst/>
          </a:prstGeom>
        </p:spPr>
      </p:pic>
    </p:spTree>
    <p:extLst>
      <p:ext uri="{BB962C8B-B14F-4D97-AF65-F5344CB8AC3E}">
        <p14:creationId xmlns:p14="http://schemas.microsoft.com/office/powerpoint/2010/main" val="4054964704"/>
      </p:ext>
    </p:extLst>
  </p:cSld>
  <p:clrMapOvr>
    <a:masterClrMapping/>
  </p:clrMapOvr>
  <p:transition spd="med">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04799"/>
            <a:ext cx="7886700" cy="2514600"/>
          </a:xfrm>
        </p:spPr>
        <p:txBody>
          <a:bodyPr>
            <a:normAutofit/>
          </a:bodyPr>
          <a:lstStyle/>
          <a:p>
            <a:r>
              <a:rPr lang="en-US" dirty="0" smtClean="0"/>
              <a:t>Registration</a:t>
            </a:r>
            <a:endParaRPr lang="en-US" dirty="0"/>
          </a:p>
        </p:txBody>
      </p:sp>
      <p:pic>
        <p:nvPicPr>
          <p:cNvPr id="1026" name="Picture 2" descr="image0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524000"/>
            <a:ext cx="4953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0760069"/>
      </p:ext>
    </p:extLst>
  </p:cSld>
  <p:clrMapOvr>
    <a:masterClrMapping/>
  </p:clrMapOvr>
  <p:transition spd="med">
    <p:fad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14400"/>
            <a:ext cx="7886700" cy="2514600"/>
          </a:xfrm>
        </p:spPr>
        <p:txBody>
          <a:bodyPr>
            <a:normAutofit/>
          </a:bodyPr>
          <a:lstStyle/>
          <a:p>
            <a:r>
              <a:rPr lang="en-US" dirty="0" smtClean="0"/>
              <a:t>Registration Confirmed</a:t>
            </a:r>
            <a:endParaRPr lang="en-US" dirty="0"/>
          </a:p>
        </p:txBody>
      </p:sp>
      <p:pic>
        <p:nvPicPr>
          <p:cNvPr id="2050" name="Picture 3" descr="image0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034562"/>
            <a:ext cx="45720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9630326"/>
      </p:ext>
    </p:extLst>
  </p:cSld>
  <p:clrMapOvr>
    <a:masterClrMapping/>
  </p:clrMapOvr>
  <p:transition spd="med">
    <p:fad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04799"/>
            <a:ext cx="7886700" cy="2514600"/>
          </a:xfrm>
        </p:spPr>
        <p:txBody>
          <a:bodyPr>
            <a:normAutofit/>
          </a:bodyPr>
          <a:lstStyle/>
          <a:p>
            <a:r>
              <a:rPr lang="en-US" dirty="0" smtClean="0"/>
              <a:t>Home Page</a:t>
            </a:r>
            <a:endParaRPr lang="en-US" dirty="0"/>
          </a:p>
        </p:txBody>
      </p:sp>
      <p:pic>
        <p:nvPicPr>
          <p:cNvPr id="5" name="Picture 4"/>
          <p:cNvPicPr>
            <a:picLocks noChangeAspect="1"/>
          </p:cNvPicPr>
          <p:nvPr/>
        </p:nvPicPr>
        <p:blipFill>
          <a:blip r:embed="rId2"/>
          <a:stretch>
            <a:fillRect/>
          </a:stretch>
        </p:blipFill>
        <p:spPr>
          <a:xfrm>
            <a:off x="2816102" y="1713899"/>
            <a:ext cx="3957638" cy="4593431"/>
          </a:xfrm>
          <a:prstGeom prst="rect">
            <a:avLst/>
          </a:prstGeom>
        </p:spPr>
      </p:pic>
    </p:spTree>
    <p:extLst>
      <p:ext uri="{BB962C8B-B14F-4D97-AF65-F5344CB8AC3E}">
        <p14:creationId xmlns:p14="http://schemas.microsoft.com/office/powerpoint/2010/main" val="2515429743"/>
      </p:ext>
    </p:extLst>
  </p:cSld>
  <p:clrMapOvr>
    <a:masterClrMapping/>
  </p:clrMapOvr>
  <p:transition spd="med">
    <p:fad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Housing Solutions Online (HSO)</a:t>
            </a:r>
            <a:endParaRPr lang="en-US" dirty="0"/>
          </a:p>
        </p:txBody>
      </p:sp>
      <p:sp>
        <p:nvSpPr>
          <p:cNvPr id="3" name="Content Placeholder 2"/>
          <p:cNvSpPr>
            <a:spLocks noGrp="1"/>
          </p:cNvSpPr>
          <p:nvPr>
            <p:ph idx="1"/>
          </p:nvPr>
        </p:nvSpPr>
        <p:spPr/>
        <p:txBody>
          <a:bodyPr>
            <a:normAutofit/>
          </a:bodyPr>
          <a:lstStyle/>
          <a:p>
            <a:pPr lvl="0">
              <a:lnSpc>
                <a:spcPct val="100000"/>
              </a:lnSpc>
              <a:spcBef>
                <a:spcPts val="0"/>
              </a:spcBef>
            </a:pPr>
            <a:r>
              <a:rPr lang="en-US" sz="2600" dirty="0" smtClean="0"/>
              <a:t>An email will be sent to the DCA list serve when HSO is open.  The link to HSO will also be posted on the ESG website.</a:t>
            </a:r>
          </a:p>
          <a:p>
            <a:pPr lvl="0">
              <a:lnSpc>
                <a:spcPct val="100000"/>
              </a:lnSpc>
              <a:spcBef>
                <a:spcPts val="0"/>
              </a:spcBef>
            </a:pPr>
            <a:r>
              <a:rPr lang="en-US" sz="2600" dirty="0" smtClean="0"/>
              <a:t>You will have until </a:t>
            </a:r>
            <a:r>
              <a:rPr lang="en-US" sz="2600" b="1" dirty="0" smtClean="0"/>
              <a:t>Thursday, March 29, 2018 </a:t>
            </a:r>
            <a:r>
              <a:rPr lang="en-US" sz="2600" dirty="0" smtClean="0"/>
              <a:t>to request log-in information.</a:t>
            </a:r>
          </a:p>
          <a:p>
            <a:pPr>
              <a:lnSpc>
                <a:spcPct val="100000"/>
              </a:lnSpc>
              <a:spcBef>
                <a:spcPts val="0"/>
              </a:spcBef>
            </a:pPr>
            <a:r>
              <a:rPr lang="en-US" sz="2600" dirty="0" smtClean="0"/>
              <a:t>You will have about 6 weeks to complete and upload all required documents, including completed applications.</a:t>
            </a:r>
          </a:p>
          <a:p>
            <a:pPr lvl="0">
              <a:lnSpc>
                <a:spcPct val="100000"/>
              </a:lnSpc>
              <a:spcBef>
                <a:spcPts val="0"/>
              </a:spcBef>
            </a:pPr>
            <a:r>
              <a:rPr lang="en-US" sz="2600" dirty="0"/>
              <a:t>After each session, click “log out” instead of simply closing the window. Otherwise, you might have technical difficulties when you log in next </a:t>
            </a:r>
            <a:r>
              <a:rPr lang="en-US" sz="2600" dirty="0" smtClean="0"/>
              <a:t>time and you will slow the system down for other users.</a:t>
            </a:r>
            <a:endParaRPr lang="en-US" sz="2600" dirty="0"/>
          </a:p>
          <a:p>
            <a:endParaRPr lang="en-US" sz="2600" dirty="0" smtClean="0"/>
          </a:p>
          <a:p>
            <a:endParaRPr lang="en-US" dirty="0"/>
          </a:p>
        </p:txBody>
      </p:sp>
    </p:spTree>
    <p:extLst>
      <p:ext uri="{BB962C8B-B14F-4D97-AF65-F5344CB8AC3E}">
        <p14:creationId xmlns:p14="http://schemas.microsoft.com/office/powerpoint/2010/main" val="1340322852"/>
      </p:ext>
    </p:extLst>
  </p:cSld>
  <p:clrMapOvr>
    <a:masterClrMapping/>
  </p:clrMapOvr>
  <p:transition spd="med">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Housing Solutions Online (HSO</a:t>
            </a:r>
            <a:r>
              <a:rPr lang="en-US" dirty="0" smtClean="0"/>
              <a:t>) (cont.)</a:t>
            </a:r>
            <a:endParaRPr lang="en-US" dirty="0"/>
          </a:p>
        </p:txBody>
      </p:sp>
      <p:sp>
        <p:nvSpPr>
          <p:cNvPr id="3" name="Content Placeholder 2"/>
          <p:cNvSpPr>
            <a:spLocks noGrp="1"/>
          </p:cNvSpPr>
          <p:nvPr>
            <p:ph sz="quarter" idx="1"/>
          </p:nvPr>
        </p:nvSpPr>
        <p:spPr/>
        <p:txBody>
          <a:bodyPr>
            <a:normAutofit/>
          </a:bodyPr>
          <a:lstStyle/>
          <a:p>
            <a:r>
              <a:rPr lang="en-US" dirty="0" smtClean="0"/>
              <a:t>All applications will be completed in </a:t>
            </a:r>
            <a:r>
              <a:rPr lang="en-US" dirty="0" err="1" smtClean="0"/>
              <a:t>HSOnline</a:t>
            </a:r>
            <a:r>
              <a:rPr lang="en-US" dirty="0" smtClean="0"/>
              <a:t> system.</a:t>
            </a:r>
          </a:p>
          <a:p>
            <a:r>
              <a:rPr lang="en-US" dirty="0" smtClean="0"/>
              <a:t>Users will be able to save work and log back in later to complete an application.</a:t>
            </a:r>
          </a:p>
          <a:p>
            <a:r>
              <a:rPr lang="en-US" dirty="0" smtClean="0"/>
              <a:t>It will be more important than ever to log out when session is complete.</a:t>
            </a:r>
          </a:p>
          <a:p>
            <a:r>
              <a:rPr lang="en-US" dirty="0" smtClean="0"/>
              <a:t>Multiple simultaneous users may create technical challenges.</a:t>
            </a:r>
            <a:endParaRPr lang="en-US" dirty="0"/>
          </a:p>
        </p:txBody>
      </p:sp>
    </p:spTree>
    <p:extLst>
      <p:ext uri="{BB962C8B-B14F-4D97-AF65-F5344CB8AC3E}">
        <p14:creationId xmlns:p14="http://schemas.microsoft.com/office/powerpoint/2010/main" val="147279791"/>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Section 6: Organizations – Capacity Considerations</a:t>
            </a:r>
            <a:endParaRPr lang="en-US" dirty="0"/>
          </a:p>
        </p:txBody>
      </p:sp>
      <p:sp>
        <p:nvSpPr>
          <p:cNvPr id="3" name="Content Placeholder 2"/>
          <p:cNvSpPr>
            <a:spLocks noGrp="1"/>
          </p:cNvSpPr>
          <p:nvPr>
            <p:ph sz="quarter" idx="1"/>
          </p:nvPr>
        </p:nvSpPr>
        <p:spPr>
          <a:xfrm>
            <a:off x="612648" y="1600200"/>
            <a:ext cx="8153400" cy="4648200"/>
          </a:xfrm>
        </p:spPr>
        <p:txBody>
          <a:bodyPr>
            <a:normAutofit fontScale="77500" lnSpcReduction="20000"/>
          </a:bodyPr>
          <a:lstStyle/>
          <a:p>
            <a:pPr marL="0" indent="0" algn="just">
              <a:buNone/>
            </a:pPr>
            <a:r>
              <a:rPr lang="en-US" dirty="0" smtClean="0"/>
              <a:t>DCA </a:t>
            </a:r>
            <a:r>
              <a:rPr lang="en-US" dirty="0"/>
              <a:t>is required by state law to perform due diligence around organizational capacity before making awards to nonprofit organizations. Funding decisions for non-profit agencies will be based, in part, on a review of the following: </a:t>
            </a:r>
            <a:endParaRPr lang="en-US" dirty="0" smtClean="0"/>
          </a:p>
          <a:p>
            <a:r>
              <a:rPr lang="en-US" dirty="0" smtClean="0"/>
              <a:t>The </a:t>
            </a:r>
            <a:r>
              <a:rPr lang="en-US" dirty="0"/>
              <a:t>complexity or nature of the </a:t>
            </a:r>
            <a:r>
              <a:rPr lang="en-US" dirty="0" smtClean="0"/>
              <a:t>request; </a:t>
            </a:r>
            <a:endParaRPr lang="en-US" dirty="0"/>
          </a:p>
          <a:p>
            <a:r>
              <a:rPr lang="en-US" dirty="0" smtClean="0"/>
              <a:t>Organizational </a:t>
            </a:r>
            <a:r>
              <a:rPr lang="en-US" dirty="0"/>
              <a:t>structure, operating processes and </a:t>
            </a:r>
            <a:r>
              <a:rPr lang="en-US" dirty="0" smtClean="0"/>
              <a:t>capacity; </a:t>
            </a:r>
            <a:endParaRPr lang="en-US" dirty="0"/>
          </a:p>
          <a:p>
            <a:r>
              <a:rPr lang="en-US" dirty="0" smtClean="0"/>
              <a:t>The </a:t>
            </a:r>
            <a:r>
              <a:rPr lang="en-US" dirty="0"/>
              <a:t>extent to which the organization operates under the authority of a diversified, involved, volunteer, community-based board of </a:t>
            </a:r>
            <a:r>
              <a:rPr lang="en-US" dirty="0" smtClean="0"/>
              <a:t>directors</a:t>
            </a:r>
            <a:r>
              <a:rPr lang="en-US" dirty="0"/>
              <a:t>;</a:t>
            </a:r>
          </a:p>
          <a:p>
            <a:r>
              <a:rPr lang="en-US" dirty="0" smtClean="0"/>
              <a:t>Professional management;</a:t>
            </a:r>
            <a:endParaRPr lang="en-US" dirty="0"/>
          </a:p>
          <a:p>
            <a:r>
              <a:rPr lang="en-US" dirty="0" smtClean="0"/>
              <a:t>The </a:t>
            </a:r>
            <a:r>
              <a:rPr lang="en-US" dirty="0"/>
              <a:t>consistency of the organization’s identity or its mission to the provision of homeless or HIV (as applicable) </a:t>
            </a:r>
            <a:r>
              <a:rPr lang="en-US" dirty="0" smtClean="0"/>
              <a:t>services; </a:t>
            </a:r>
            <a:endParaRPr lang="en-US" dirty="0"/>
          </a:p>
          <a:p>
            <a:endParaRPr lang="en-US" dirty="0"/>
          </a:p>
          <a:p>
            <a:endParaRPr lang="en-US" dirty="0"/>
          </a:p>
        </p:txBody>
      </p:sp>
    </p:spTree>
    <p:extLst>
      <p:ext uri="{BB962C8B-B14F-4D97-AF65-F5344CB8AC3E}">
        <p14:creationId xmlns:p14="http://schemas.microsoft.com/office/powerpoint/2010/main" val="3782003428"/>
      </p:ext>
    </p:extLst>
  </p:cSld>
  <p:clrMapOvr>
    <a:masterClrMapping/>
  </p:clrMapOvr>
  <p:transition spd="med">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Hints</a:t>
            </a:r>
            <a:endParaRPr lang="en-US" dirty="0"/>
          </a:p>
        </p:txBody>
      </p:sp>
      <p:sp>
        <p:nvSpPr>
          <p:cNvPr id="3" name="Content Placeholder 2"/>
          <p:cNvSpPr>
            <a:spLocks noGrp="1"/>
          </p:cNvSpPr>
          <p:nvPr>
            <p:ph idx="1"/>
          </p:nvPr>
        </p:nvSpPr>
        <p:spPr/>
        <p:txBody>
          <a:bodyPr>
            <a:normAutofit/>
          </a:bodyPr>
          <a:lstStyle/>
          <a:p>
            <a:pPr lvl="0">
              <a:lnSpc>
                <a:spcPct val="100000"/>
              </a:lnSpc>
              <a:spcBef>
                <a:spcPts val="0"/>
              </a:spcBef>
            </a:pPr>
            <a:r>
              <a:rPr lang="en-US" dirty="0" smtClean="0"/>
              <a:t>DO NOT wait until the last minute.</a:t>
            </a:r>
          </a:p>
          <a:p>
            <a:pPr lvl="1">
              <a:spcBef>
                <a:spcPts val="0"/>
              </a:spcBef>
            </a:pPr>
            <a:r>
              <a:rPr lang="en-US" dirty="0"/>
              <a:t>I</a:t>
            </a:r>
            <a:r>
              <a:rPr lang="en-US" dirty="0" smtClean="0"/>
              <a:t>t can take up to 24 hours to receive your login and password via email.</a:t>
            </a:r>
          </a:p>
          <a:p>
            <a:pPr lvl="1">
              <a:spcBef>
                <a:spcPts val="0"/>
              </a:spcBef>
            </a:pPr>
            <a:r>
              <a:rPr lang="en-US" dirty="0" smtClean="0"/>
              <a:t>Users will also receive a pop-up message with login and password.</a:t>
            </a:r>
          </a:p>
          <a:p>
            <a:pPr lvl="0">
              <a:lnSpc>
                <a:spcPct val="100000"/>
              </a:lnSpc>
              <a:spcBef>
                <a:spcPts val="0"/>
              </a:spcBef>
            </a:pPr>
            <a:r>
              <a:rPr lang="en-US" dirty="0" smtClean="0"/>
              <a:t>The system can become very slow when many applicants are logged on at the same time. </a:t>
            </a:r>
          </a:p>
          <a:p>
            <a:pPr>
              <a:lnSpc>
                <a:spcPct val="100000"/>
              </a:lnSpc>
              <a:spcBef>
                <a:spcPts val="0"/>
              </a:spcBef>
            </a:pPr>
            <a:r>
              <a:rPr lang="en-US" dirty="0" smtClean="0"/>
              <a:t>Add </a:t>
            </a:r>
            <a:r>
              <a:rPr lang="en-US" u="sng" dirty="0" smtClean="0">
                <a:hlinkClick r:id="rId2"/>
              </a:rPr>
              <a:t>HSOnline@dca.ga.gov</a:t>
            </a:r>
            <a:r>
              <a:rPr lang="en-US" dirty="0"/>
              <a:t> </a:t>
            </a:r>
            <a:r>
              <a:rPr lang="en-US" dirty="0" smtClean="0"/>
              <a:t>to your address book so that the login email isn’t flagged as spam.</a:t>
            </a:r>
          </a:p>
          <a:p>
            <a:pPr lvl="0"/>
            <a:endParaRPr lang="en-US" dirty="0" smtClean="0"/>
          </a:p>
          <a:p>
            <a:endParaRPr lang="en-US" dirty="0"/>
          </a:p>
        </p:txBody>
      </p:sp>
    </p:spTree>
    <p:extLst>
      <p:ext uri="{BB962C8B-B14F-4D97-AF65-F5344CB8AC3E}">
        <p14:creationId xmlns:p14="http://schemas.microsoft.com/office/powerpoint/2010/main" val="1700951896"/>
      </p:ext>
    </p:extLst>
  </p:cSld>
  <p:clrMapOvr>
    <a:masterClrMapping/>
  </p:clrMapOvr>
  <p:transition spd="med">
    <p:fad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Hints</a:t>
            </a:r>
            <a:endParaRPr lang="en-US" dirty="0"/>
          </a:p>
        </p:txBody>
      </p:sp>
      <p:sp>
        <p:nvSpPr>
          <p:cNvPr id="3" name="Content Placeholder 2"/>
          <p:cNvSpPr>
            <a:spLocks noGrp="1"/>
          </p:cNvSpPr>
          <p:nvPr>
            <p:ph idx="1"/>
          </p:nvPr>
        </p:nvSpPr>
        <p:spPr/>
        <p:txBody>
          <a:bodyPr>
            <a:normAutofit/>
          </a:bodyPr>
          <a:lstStyle/>
          <a:p>
            <a:pPr lvl="0"/>
            <a:r>
              <a:rPr lang="en-US" dirty="0" smtClean="0"/>
              <a:t>Required documents are uploaded </a:t>
            </a:r>
            <a:r>
              <a:rPr lang="en-US" i="1" dirty="0" smtClean="0"/>
              <a:t>individually</a:t>
            </a:r>
            <a:r>
              <a:rPr lang="en-US" dirty="0" smtClean="0"/>
              <a:t>.</a:t>
            </a:r>
          </a:p>
          <a:p>
            <a:pPr lvl="0"/>
            <a:r>
              <a:rPr lang="en-US" dirty="0" smtClean="0"/>
              <a:t>This gives applicants another chance to verify they have all the correct documents uploaded before submitting.</a:t>
            </a:r>
          </a:p>
          <a:p>
            <a:r>
              <a:rPr lang="en-US" dirty="0" smtClean="0"/>
              <a:t>Certification of Consistency and Local Approval forms will be uploaded into the upload panel of </a:t>
            </a:r>
            <a:r>
              <a:rPr lang="en-US" dirty="0" err="1" smtClean="0"/>
              <a:t>HSOnline</a:t>
            </a:r>
            <a:r>
              <a:rPr lang="en-US" dirty="0" smtClean="0"/>
              <a:t>.</a:t>
            </a:r>
            <a:endParaRPr lang="en-US" dirty="0"/>
          </a:p>
        </p:txBody>
      </p:sp>
    </p:spTree>
    <p:extLst>
      <p:ext uri="{BB962C8B-B14F-4D97-AF65-F5344CB8AC3E}">
        <p14:creationId xmlns:p14="http://schemas.microsoft.com/office/powerpoint/2010/main" val="3682451743"/>
      </p:ext>
    </p:extLst>
  </p:cSld>
  <p:clrMapOvr>
    <a:masterClrMapping/>
  </p:clrMapOvr>
  <p:transition spd="med">
    <p:fad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1"/>
            <a:ext cx="7524750" cy="1450286"/>
          </a:xfrm>
        </p:spPr>
        <p:txBody>
          <a:bodyPr>
            <a:normAutofit/>
          </a:bodyPr>
          <a:lstStyle/>
          <a:p>
            <a:r>
              <a:rPr lang="en-US" dirty="0" smtClean="0"/>
              <a:t>Applications Online</a:t>
            </a:r>
            <a:endParaRPr lang="en-US" dirty="0"/>
          </a:p>
        </p:txBody>
      </p:sp>
      <p:pic>
        <p:nvPicPr>
          <p:cNvPr id="4" name="Picture 3"/>
          <p:cNvPicPr>
            <a:picLocks noChangeAspect="1"/>
          </p:cNvPicPr>
          <p:nvPr/>
        </p:nvPicPr>
        <p:blipFill>
          <a:blip r:embed="rId2"/>
          <a:stretch>
            <a:fillRect/>
          </a:stretch>
        </p:blipFill>
        <p:spPr>
          <a:xfrm>
            <a:off x="2196811" y="1933142"/>
            <a:ext cx="5276850" cy="3933825"/>
          </a:xfrm>
          <a:prstGeom prst="rect">
            <a:avLst/>
          </a:prstGeom>
        </p:spPr>
      </p:pic>
    </p:spTree>
    <p:extLst>
      <p:ext uri="{BB962C8B-B14F-4D97-AF65-F5344CB8AC3E}">
        <p14:creationId xmlns:p14="http://schemas.microsoft.com/office/powerpoint/2010/main" val="1517875539"/>
      </p:ext>
    </p:extLst>
  </p:cSld>
  <p:clrMapOvr>
    <a:masterClrMapping/>
  </p:clrMapOvr>
  <p:transition spd="med">
    <p:fade/>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1"/>
            <a:ext cx="7829550" cy="1297886"/>
          </a:xfrm>
        </p:spPr>
        <p:txBody>
          <a:bodyPr>
            <a:normAutofit/>
          </a:bodyPr>
          <a:lstStyle/>
          <a:p>
            <a:r>
              <a:rPr lang="en-US" dirty="0" smtClean="0"/>
              <a:t>Emergency Shelter page 1 of 26</a:t>
            </a:r>
            <a:endParaRPr lang="en-US" dirty="0"/>
          </a:p>
        </p:txBody>
      </p:sp>
      <p:pic>
        <p:nvPicPr>
          <p:cNvPr id="3" name="Picture 2"/>
          <p:cNvPicPr>
            <a:picLocks noChangeAspect="1"/>
          </p:cNvPicPr>
          <p:nvPr/>
        </p:nvPicPr>
        <p:blipFill>
          <a:blip r:embed="rId2"/>
          <a:stretch>
            <a:fillRect/>
          </a:stretch>
        </p:blipFill>
        <p:spPr>
          <a:xfrm>
            <a:off x="2962733" y="1602686"/>
            <a:ext cx="3921919" cy="4929188"/>
          </a:xfrm>
          <a:prstGeom prst="rect">
            <a:avLst/>
          </a:prstGeom>
        </p:spPr>
      </p:pic>
    </p:spTree>
    <p:extLst>
      <p:ext uri="{BB962C8B-B14F-4D97-AF65-F5344CB8AC3E}">
        <p14:creationId xmlns:p14="http://schemas.microsoft.com/office/powerpoint/2010/main" val="384676377"/>
      </p:ext>
    </p:extLst>
  </p:cSld>
  <p:clrMapOvr>
    <a:masterClrMapping/>
  </p:clrMapOvr>
  <p:transition spd="med">
    <p:fade/>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1"/>
            <a:ext cx="7829550" cy="1297886"/>
          </a:xfrm>
        </p:spPr>
        <p:txBody>
          <a:bodyPr>
            <a:normAutofit/>
          </a:bodyPr>
          <a:lstStyle/>
          <a:p>
            <a:r>
              <a:rPr lang="en-US" dirty="0" smtClean="0"/>
              <a:t>Emergency Shelter Submit Page</a:t>
            </a:r>
            <a:endParaRPr lang="en-US" dirty="0"/>
          </a:p>
        </p:txBody>
      </p:sp>
      <p:pic>
        <p:nvPicPr>
          <p:cNvPr id="4" name="Picture 3"/>
          <p:cNvPicPr>
            <a:picLocks noChangeAspect="1"/>
          </p:cNvPicPr>
          <p:nvPr/>
        </p:nvPicPr>
        <p:blipFill>
          <a:blip r:embed="rId2"/>
          <a:stretch>
            <a:fillRect/>
          </a:stretch>
        </p:blipFill>
        <p:spPr>
          <a:xfrm>
            <a:off x="2589610" y="1832372"/>
            <a:ext cx="3964781" cy="3193256"/>
          </a:xfrm>
          <a:prstGeom prst="rect">
            <a:avLst/>
          </a:prstGeom>
        </p:spPr>
      </p:pic>
    </p:spTree>
    <p:extLst>
      <p:ext uri="{BB962C8B-B14F-4D97-AF65-F5344CB8AC3E}">
        <p14:creationId xmlns:p14="http://schemas.microsoft.com/office/powerpoint/2010/main" val="1168096066"/>
      </p:ext>
    </p:extLst>
  </p:cSld>
  <p:clrMapOvr>
    <a:masterClrMapping/>
  </p:clrMapOvr>
  <p:transition spd="med">
    <p:fade/>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93377"/>
            <a:ext cx="7886700" cy="471591"/>
          </a:xfrm>
        </p:spPr>
        <p:txBody>
          <a:bodyPr>
            <a:normAutofit fontScale="90000"/>
          </a:bodyPr>
          <a:lstStyle/>
          <a:p>
            <a:r>
              <a:rPr lang="en-US" dirty="0" smtClean="0"/>
              <a:t>Supplemental Documents Upload</a:t>
            </a:r>
            <a:endParaRPr lang="en-US" dirty="0"/>
          </a:p>
        </p:txBody>
      </p:sp>
      <p:pic>
        <p:nvPicPr>
          <p:cNvPr id="3" name="Picture 2"/>
          <p:cNvPicPr>
            <a:picLocks noChangeAspect="1"/>
          </p:cNvPicPr>
          <p:nvPr/>
        </p:nvPicPr>
        <p:blipFill>
          <a:blip r:embed="rId2"/>
          <a:stretch>
            <a:fillRect/>
          </a:stretch>
        </p:blipFill>
        <p:spPr>
          <a:xfrm>
            <a:off x="3244971" y="1714500"/>
            <a:ext cx="3936206" cy="4114800"/>
          </a:xfrm>
          <a:prstGeom prst="rect">
            <a:avLst/>
          </a:prstGeom>
        </p:spPr>
      </p:pic>
      <p:pic>
        <p:nvPicPr>
          <p:cNvPr id="4" name="Picture 3"/>
          <p:cNvPicPr>
            <a:picLocks noChangeAspect="1"/>
          </p:cNvPicPr>
          <p:nvPr/>
        </p:nvPicPr>
        <p:blipFill>
          <a:blip r:embed="rId3"/>
          <a:stretch>
            <a:fillRect/>
          </a:stretch>
        </p:blipFill>
        <p:spPr>
          <a:xfrm>
            <a:off x="4796845" y="3485155"/>
            <a:ext cx="1643063" cy="2135981"/>
          </a:xfrm>
          <a:prstGeom prst="rect">
            <a:avLst/>
          </a:prstGeom>
        </p:spPr>
      </p:pic>
    </p:spTree>
    <p:extLst>
      <p:ext uri="{BB962C8B-B14F-4D97-AF65-F5344CB8AC3E}">
        <p14:creationId xmlns:p14="http://schemas.microsoft.com/office/powerpoint/2010/main" val="2295633125"/>
      </p:ext>
    </p:extLst>
  </p:cSld>
  <p:clrMapOvr>
    <a:masterClrMapping/>
  </p:clrMapOvr>
  <p:transition spd="med">
    <p:fade/>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Application Summary Final Submission</a:t>
            </a:r>
          </a:p>
        </p:txBody>
      </p:sp>
      <p:pic>
        <p:nvPicPr>
          <p:cNvPr id="5" name="Picture 4"/>
          <p:cNvPicPr>
            <a:picLocks noChangeAspect="1"/>
          </p:cNvPicPr>
          <p:nvPr/>
        </p:nvPicPr>
        <p:blipFill>
          <a:blip r:embed="rId2"/>
          <a:stretch>
            <a:fillRect/>
          </a:stretch>
        </p:blipFill>
        <p:spPr>
          <a:xfrm>
            <a:off x="1676401" y="1521670"/>
            <a:ext cx="6019800" cy="5336329"/>
          </a:xfrm>
          <a:prstGeom prst="rect">
            <a:avLst/>
          </a:prstGeom>
        </p:spPr>
      </p:pic>
    </p:spTree>
    <p:extLst>
      <p:ext uri="{BB962C8B-B14F-4D97-AF65-F5344CB8AC3E}">
        <p14:creationId xmlns:p14="http://schemas.microsoft.com/office/powerpoint/2010/main" val="412344870"/>
      </p:ext>
    </p:extLst>
  </p:cSld>
  <p:clrMapOvr>
    <a:masterClrMapping/>
  </p:clrMapOvr>
  <p:transition spd="med">
    <p:fad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Application </a:t>
            </a:r>
            <a:r>
              <a:rPr lang="en-US" dirty="0" smtClean="0"/>
              <a:t>in PDF for Download</a:t>
            </a:r>
            <a:endParaRPr lang="en-US" dirty="0"/>
          </a:p>
        </p:txBody>
      </p:sp>
      <p:pic>
        <p:nvPicPr>
          <p:cNvPr id="6" name="Picture 5"/>
          <p:cNvPicPr>
            <a:picLocks noChangeAspect="1"/>
          </p:cNvPicPr>
          <p:nvPr/>
        </p:nvPicPr>
        <p:blipFill>
          <a:blip r:embed="rId2"/>
          <a:stretch>
            <a:fillRect/>
          </a:stretch>
        </p:blipFill>
        <p:spPr>
          <a:xfrm>
            <a:off x="1214437" y="1765155"/>
            <a:ext cx="6715125" cy="4657725"/>
          </a:xfrm>
          <a:prstGeom prst="rect">
            <a:avLst/>
          </a:prstGeom>
        </p:spPr>
      </p:pic>
    </p:spTree>
    <p:extLst>
      <p:ext uri="{BB962C8B-B14F-4D97-AF65-F5344CB8AC3E}">
        <p14:creationId xmlns:p14="http://schemas.microsoft.com/office/powerpoint/2010/main" val="543674189"/>
      </p:ext>
    </p:extLst>
  </p:cSld>
  <p:clrMapOvr>
    <a:masterClrMapping/>
  </p:clrMapOvr>
  <p:transition spd="med">
    <p:fad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Please Allow 5 minutes for Rendering</a:t>
            </a:r>
          </a:p>
        </p:txBody>
      </p:sp>
      <p:pic>
        <p:nvPicPr>
          <p:cNvPr id="4" name="Picture 3"/>
          <p:cNvPicPr>
            <a:picLocks noChangeAspect="1"/>
          </p:cNvPicPr>
          <p:nvPr/>
        </p:nvPicPr>
        <p:blipFill>
          <a:blip r:embed="rId2"/>
          <a:stretch>
            <a:fillRect/>
          </a:stretch>
        </p:blipFill>
        <p:spPr>
          <a:xfrm>
            <a:off x="3323806" y="2105102"/>
            <a:ext cx="5000625" cy="4214813"/>
          </a:xfrm>
          <a:prstGeom prst="rect">
            <a:avLst/>
          </a:prstGeom>
        </p:spPr>
      </p:pic>
    </p:spTree>
    <p:extLst>
      <p:ext uri="{BB962C8B-B14F-4D97-AF65-F5344CB8AC3E}">
        <p14:creationId xmlns:p14="http://schemas.microsoft.com/office/powerpoint/2010/main" val="3918413378"/>
      </p:ext>
    </p:extLst>
  </p:cSld>
  <p:clrMapOvr>
    <a:masterClrMapping/>
  </p:clrMapOvr>
  <p:transition spd="med">
    <p:fad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Application </a:t>
            </a:r>
            <a:r>
              <a:rPr lang="en-US" dirty="0" smtClean="0"/>
              <a:t>in PDF for Download</a:t>
            </a:r>
            <a:endParaRPr lang="en-US" dirty="0"/>
          </a:p>
        </p:txBody>
      </p:sp>
      <p:pic>
        <p:nvPicPr>
          <p:cNvPr id="4" name="Picture 3"/>
          <p:cNvPicPr>
            <a:picLocks noChangeAspect="1"/>
          </p:cNvPicPr>
          <p:nvPr/>
        </p:nvPicPr>
        <p:blipFill>
          <a:blip r:embed="rId2"/>
          <a:stretch>
            <a:fillRect/>
          </a:stretch>
        </p:blipFill>
        <p:spPr>
          <a:xfrm>
            <a:off x="3581400" y="1905000"/>
            <a:ext cx="5000625" cy="4214813"/>
          </a:xfrm>
          <a:prstGeom prst="rect">
            <a:avLst/>
          </a:prstGeom>
        </p:spPr>
      </p:pic>
      <p:pic>
        <p:nvPicPr>
          <p:cNvPr id="5" name="Picture 4"/>
          <p:cNvPicPr>
            <a:picLocks noChangeAspect="1"/>
          </p:cNvPicPr>
          <p:nvPr/>
        </p:nvPicPr>
        <p:blipFill>
          <a:blip r:embed="rId3"/>
          <a:stretch>
            <a:fillRect/>
          </a:stretch>
        </p:blipFill>
        <p:spPr>
          <a:xfrm>
            <a:off x="398498" y="4026280"/>
            <a:ext cx="2021681" cy="621506"/>
          </a:xfrm>
          <a:prstGeom prst="rect">
            <a:avLst/>
          </a:prstGeom>
        </p:spPr>
      </p:pic>
    </p:spTree>
    <p:extLst>
      <p:ext uri="{BB962C8B-B14F-4D97-AF65-F5344CB8AC3E}">
        <p14:creationId xmlns:p14="http://schemas.microsoft.com/office/powerpoint/2010/main" val="277518705"/>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Section 6: Organizations </a:t>
            </a:r>
            <a:r>
              <a:rPr lang="en-US" dirty="0"/>
              <a:t>– Capacity </a:t>
            </a:r>
            <a:r>
              <a:rPr lang="en-US" dirty="0" smtClean="0"/>
              <a:t>Considerations </a:t>
            </a:r>
            <a:endParaRPr lang="en-US" dirty="0"/>
          </a:p>
        </p:txBody>
      </p:sp>
      <p:sp>
        <p:nvSpPr>
          <p:cNvPr id="3" name="Content Placeholder 2"/>
          <p:cNvSpPr>
            <a:spLocks noGrp="1"/>
          </p:cNvSpPr>
          <p:nvPr>
            <p:ph sz="quarter" idx="1"/>
          </p:nvPr>
        </p:nvSpPr>
        <p:spPr/>
        <p:txBody>
          <a:bodyPr>
            <a:normAutofit fontScale="85000" lnSpcReduction="20000"/>
          </a:bodyPr>
          <a:lstStyle/>
          <a:p>
            <a:r>
              <a:rPr lang="en-US" dirty="0" smtClean="0"/>
              <a:t>The </a:t>
            </a:r>
            <a:r>
              <a:rPr lang="en-US" dirty="0"/>
              <a:t>extent to which the organization utilizes networks to avoid duplication of housing and </a:t>
            </a:r>
            <a:r>
              <a:rPr lang="en-US" dirty="0" smtClean="0"/>
              <a:t>services; </a:t>
            </a:r>
            <a:endParaRPr lang="en-US" dirty="0"/>
          </a:p>
          <a:p>
            <a:r>
              <a:rPr lang="en-US" dirty="0" smtClean="0"/>
              <a:t>Participation </a:t>
            </a:r>
            <a:r>
              <a:rPr lang="en-US" dirty="0"/>
              <a:t>in appropriate provider groups and Continuums of </a:t>
            </a:r>
            <a:r>
              <a:rPr lang="en-US" dirty="0" smtClean="0"/>
              <a:t>Care; </a:t>
            </a:r>
            <a:endParaRPr lang="en-US" dirty="0"/>
          </a:p>
          <a:p>
            <a:r>
              <a:rPr lang="en-US" dirty="0" smtClean="0"/>
              <a:t>Sound </a:t>
            </a:r>
            <a:r>
              <a:rPr lang="en-US" dirty="0"/>
              <a:t>operating procedures, accounting policy and controls; </a:t>
            </a:r>
          </a:p>
          <a:p>
            <a:r>
              <a:rPr lang="en-US" dirty="0" smtClean="0"/>
              <a:t>The </a:t>
            </a:r>
            <a:r>
              <a:rPr lang="en-US" dirty="0"/>
              <a:t>presence and accuracy of financial management systems, accounts, funds, reports, tax returns, etc</a:t>
            </a:r>
            <a:r>
              <a:rPr lang="en-US" dirty="0" smtClean="0"/>
              <a:t>.; </a:t>
            </a:r>
            <a:endParaRPr lang="en-US" dirty="0"/>
          </a:p>
          <a:p>
            <a:r>
              <a:rPr lang="en-US" dirty="0" smtClean="0"/>
              <a:t>Unrestricted </a:t>
            </a:r>
            <a:r>
              <a:rPr lang="en-US" dirty="0"/>
              <a:t>financial resources available to the agency; and </a:t>
            </a:r>
          </a:p>
          <a:p>
            <a:r>
              <a:rPr lang="en-US" dirty="0" smtClean="0"/>
              <a:t>Organizational </a:t>
            </a:r>
            <a:r>
              <a:rPr lang="en-US" dirty="0"/>
              <a:t>and financial policy, controls, stability and capacity. </a:t>
            </a:r>
          </a:p>
          <a:p>
            <a:endParaRPr lang="en-US" dirty="0"/>
          </a:p>
        </p:txBody>
      </p:sp>
    </p:spTree>
    <p:extLst>
      <p:ext uri="{BB962C8B-B14F-4D97-AF65-F5344CB8AC3E}">
        <p14:creationId xmlns:p14="http://schemas.microsoft.com/office/powerpoint/2010/main" val="2862454555"/>
      </p:ext>
    </p:extLst>
  </p:cSld>
  <p:clrMapOvr>
    <a:masterClrMapping/>
  </p:clrMapOvr>
  <p:transition spd="med">
    <p:fad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Rapid Re-Housing and Prevention15-Month </a:t>
            </a:r>
            <a:r>
              <a:rPr lang="en-US" dirty="0" smtClean="0"/>
              <a:t>Projections</a:t>
            </a:r>
            <a:endParaRPr lang="en-US" dirty="0"/>
          </a:p>
        </p:txBody>
      </p:sp>
      <p:pic>
        <p:nvPicPr>
          <p:cNvPr id="7" name="Content Placeholder 6"/>
          <p:cNvPicPr>
            <a:picLocks noGrp="1" noChangeAspect="1"/>
          </p:cNvPicPr>
          <p:nvPr>
            <p:ph sz="quarter" idx="1"/>
          </p:nvPr>
        </p:nvPicPr>
        <p:blipFill>
          <a:blip r:embed="rId3"/>
          <a:stretch>
            <a:fillRect/>
          </a:stretch>
        </p:blipFill>
        <p:spPr>
          <a:xfrm>
            <a:off x="612775" y="1895641"/>
            <a:ext cx="8153400" cy="3904917"/>
          </a:xfrm>
          <a:prstGeom prst="rect">
            <a:avLst/>
          </a:prstGeom>
        </p:spPr>
      </p:pic>
      <p:sp>
        <p:nvSpPr>
          <p:cNvPr id="8" name="TextBox 7"/>
          <p:cNvSpPr txBox="1"/>
          <p:nvPr/>
        </p:nvSpPr>
        <p:spPr>
          <a:xfrm>
            <a:off x="621747" y="5828991"/>
            <a:ext cx="8153400" cy="646331"/>
          </a:xfrm>
          <a:prstGeom prst="rect">
            <a:avLst/>
          </a:prstGeom>
          <a:noFill/>
        </p:spPr>
        <p:txBody>
          <a:bodyPr wrap="square" rtlCol="0">
            <a:spAutoFit/>
          </a:bodyPr>
          <a:lstStyle/>
          <a:p>
            <a:r>
              <a:rPr lang="en-US" dirty="0" smtClean="0"/>
              <a:t>Clients Served projections should only include </a:t>
            </a:r>
            <a:r>
              <a:rPr lang="en-US" i="1" u="sng" dirty="0" smtClean="0"/>
              <a:t>new clients</a:t>
            </a:r>
            <a:r>
              <a:rPr lang="en-US" dirty="0" smtClean="0"/>
              <a:t> each month.  The totals should equal the </a:t>
            </a:r>
            <a:r>
              <a:rPr lang="en-US" i="1" u="sng" dirty="0" smtClean="0"/>
              <a:t>annual total</a:t>
            </a:r>
            <a:r>
              <a:rPr lang="en-US" dirty="0" smtClean="0"/>
              <a:t> for the project.</a:t>
            </a:r>
            <a:endParaRPr lang="en-US" dirty="0"/>
          </a:p>
        </p:txBody>
      </p:sp>
    </p:spTree>
    <p:extLst>
      <p:ext uri="{BB962C8B-B14F-4D97-AF65-F5344CB8AC3E}">
        <p14:creationId xmlns:p14="http://schemas.microsoft.com/office/powerpoint/2010/main" val="367601100"/>
      </p:ext>
    </p:extLst>
  </p:cSld>
  <p:clrMapOvr>
    <a:masterClrMapping/>
  </p:clrMapOvr>
  <p:transition spd="med">
    <p:fade/>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DCA Application Technical Assistance Webinars  </a:t>
            </a:r>
            <a:endParaRPr lang="en-US" dirty="0"/>
          </a:p>
        </p:txBody>
      </p:sp>
      <p:sp>
        <p:nvSpPr>
          <p:cNvPr id="3" name="Content Placeholder 2"/>
          <p:cNvSpPr>
            <a:spLocks noGrp="1"/>
          </p:cNvSpPr>
          <p:nvPr>
            <p:ph idx="1"/>
          </p:nvPr>
        </p:nvSpPr>
        <p:spPr>
          <a:xfrm>
            <a:off x="612648" y="1600200"/>
            <a:ext cx="8074152" cy="4419600"/>
          </a:xfrm>
        </p:spPr>
        <p:txBody>
          <a:bodyPr>
            <a:normAutofit/>
          </a:bodyPr>
          <a:lstStyle/>
          <a:p>
            <a:pPr>
              <a:buNone/>
            </a:pPr>
            <a:r>
              <a:rPr lang="en-US" sz="2000" b="1" u="sng" dirty="0" smtClean="0"/>
              <a:t>Applications and Organizational Documentation</a:t>
            </a:r>
          </a:p>
          <a:p>
            <a:pPr>
              <a:buNone/>
            </a:pPr>
            <a:r>
              <a:rPr lang="en-US" sz="2000" dirty="0" smtClean="0"/>
              <a:t>DCA will conduct an application workshop via webinar.</a:t>
            </a:r>
          </a:p>
          <a:p>
            <a:pPr lvl="1"/>
            <a:r>
              <a:rPr lang="en-US" sz="2000" dirty="0" smtClean="0"/>
              <a:t>Thursday, March </a:t>
            </a:r>
            <a:r>
              <a:rPr lang="en-US" sz="2000" dirty="0"/>
              <a:t>8</a:t>
            </a:r>
            <a:r>
              <a:rPr lang="en-US" sz="2000" dirty="0" smtClean="0"/>
              <a:t>, 9:00 am – 12:00 pm                                                                        </a:t>
            </a:r>
          </a:p>
          <a:p>
            <a:pPr>
              <a:buNone/>
            </a:pPr>
            <a:r>
              <a:rPr lang="en-US" sz="2000" b="1" u="sng" dirty="0" smtClean="0"/>
              <a:t>Application Q&amp;A</a:t>
            </a:r>
          </a:p>
          <a:p>
            <a:pPr marL="0" indent="0">
              <a:buNone/>
            </a:pPr>
            <a:r>
              <a:rPr lang="en-US" sz="2000" dirty="0" smtClean="0"/>
              <a:t>DCA will conduct</a:t>
            </a:r>
            <a:r>
              <a:rPr lang="en-US" sz="2000" dirty="0" smtClean="0">
                <a:solidFill>
                  <a:srgbClr val="FF0000"/>
                </a:solidFill>
              </a:rPr>
              <a:t> </a:t>
            </a:r>
            <a:r>
              <a:rPr lang="en-US" sz="2000" dirty="0" smtClean="0"/>
              <a:t>webinars to answer questions concerning the applications. </a:t>
            </a:r>
          </a:p>
          <a:p>
            <a:pPr marL="0" lvl="1" indent="0">
              <a:lnSpc>
                <a:spcPct val="114000"/>
              </a:lnSpc>
              <a:spcBef>
                <a:spcPts val="700"/>
              </a:spcBef>
              <a:buClr>
                <a:schemeClr val="accent2"/>
              </a:buClr>
              <a:buNone/>
            </a:pPr>
            <a:r>
              <a:rPr lang="en-US" sz="2000" dirty="0" smtClean="0"/>
              <a:t>Webinar registration </a:t>
            </a:r>
            <a:r>
              <a:rPr lang="en-US" sz="2000" dirty="0"/>
              <a:t>will be available on the ESG webpage.</a:t>
            </a:r>
          </a:p>
          <a:p>
            <a:pPr marL="0" indent="0">
              <a:buNone/>
            </a:pPr>
            <a:endParaRPr lang="en-US" sz="2400" dirty="0" smtClean="0"/>
          </a:p>
          <a:p>
            <a:pPr>
              <a:buNone/>
            </a:pPr>
            <a:endParaRPr lang="en-US" sz="2400" dirty="0" smtClean="0"/>
          </a:p>
          <a:p>
            <a:pPr>
              <a:buNone/>
            </a:pPr>
            <a:r>
              <a:rPr lang="en-US" sz="2400" dirty="0" smtClean="0"/>
              <a:t>	</a:t>
            </a:r>
          </a:p>
          <a:p>
            <a:endParaRPr lang="en-US" sz="2400" dirty="0"/>
          </a:p>
        </p:txBody>
      </p:sp>
    </p:spTree>
    <p:extLst>
      <p:ext uri="{BB962C8B-B14F-4D97-AF65-F5344CB8AC3E}">
        <p14:creationId xmlns:p14="http://schemas.microsoft.com/office/powerpoint/2010/main" val="3054002354"/>
      </p:ext>
    </p:extLst>
  </p:cSld>
  <p:clrMapOvr>
    <a:masterClrMapping/>
  </p:clrMapOvr>
  <p:transition spd="med">
    <p:fad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Fair Housing</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a:t>It is the policy of the Georgia Department of Community Affairs (DCA) to comply fully with all federal, state, and local nondiscrimination laws and to operate in accordance with the rules and regulations governing Fair Housing and Equal Opportunity in housing and employment. Specifically, DCA shall not on account of race, color, sex, religion, national origin, family status, disability or age deny any family or individual the opportunity to apply for or receive assistance under HUD's Program. </a:t>
            </a:r>
            <a:br>
              <a:rPr lang="en-US" dirty="0"/>
            </a:br>
            <a:endParaRPr lang="en-US" dirty="0"/>
          </a:p>
        </p:txBody>
      </p:sp>
    </p:spTree>
    <p:extLst>
      <p:ext uri="{BB962C8B-B14F-4D97-AF65-F5344CB8AC3E}">
        <p14:creationId xmlns:p14="http://schemas.microsoft.com/office/powerpoint/2010/main" val="4273459323"/>
      </p:ext>
    </p:extLst>
  </p:cSld>
  <p:clrMapOvr>
    <a:masterClrMapping/>
  </p:clrMapOvr>
  <p:transition spd="med">
    <p:fade/>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Homeless Participation</a:t>
            </a:r>
            <a:endParaRPr lang="en-US" dirty="0"/>
          </a:p>
        </p:txBody>
      </p:sp>
      <p:sp>
        <p:nvSpPr>
          <p:cNvPr id="5" name="Content Placeholder 4"/>
          <p:cNvSpPr>
            <a:spLocks noGrp="1"/>
          </p:cNvSpPr>
          <p:nvPr>
            <p:ph idx="1"/>
          </p:nvPr>
        </p:nvSpPr>
        <p:spPr/>
        <p:txBody>
          <a:bodyPr>
            <a:normAutofit lnSpcReduction="10000"/>
          </a:bodyPr>
          <a:lstStyle/>
          <a:p>
            <a:r>
              <a:rPr lang="en-US" dirty="0" smtClean="0"/>
              <a:t>To the maximum extent practicable (see also conflicts of interest prohibitions), grantees must involve homeless individuals and families in constructing, renovating, </a:t>
            </a:r>
            <a:r>
              <a:rPr lang="en-US" u="sng" dirty="0" smtClean="0"/>
              <a:t>maintaining, and operating facilities</a:t>
            </a:r>
            <a:r>
              <a:rPr lang="en-US" dirty="0" smtClean="0"/>
              <a:t> assisted under ESG, in providing services assisted under ESG, and </a:t>
            </a:r>
            <a:r>
              <a:rPr lang="en-US" u="sng" dirty="0" smtClean="0"/>
              <a:t>in providing services for occupants of facilities</a:t>
            </a:r>
            <a:r>
              <a:rPr lang="en-US" dirty="0" smtClean="0"/>
              <a:t> assisted under ESG. </a:t>
            </a:r>
          </a:p>
          <a:p>
            <a:r>
              <a:rPr lang="en-US" dirty="0" smtClean="0"/>
              <a:t>This involvement may include </a:t>
            </a:r>
            <a:r>
              <a:rPr lang="en-US" i="1" dirty="0" smtClean="0"/>
              <a:t>employment or volunteer </a:t>
            </a:r>
            <a:r>
              <a:rPr lang="en-US" dirty="0" smtClean="0"/>
              <a:t>services.</a:t>
            </a:r>
          </a:p>
          <a:p>
            <a:endParaRPr lang="en-US" dirty="0"/>
          </a:p>
        </p:txBody>
      </p:sp>
    </p:spTree>
    <p:extLst>
      <p:ext uri="{BB962C8B-B14F-4D97-AF65-F5344CB8AC3E}">
        <p14:creationId xmlns:p14="http://schemas.microsoft.com/office/powerpoint/2010/main" val="2170091193"/>
      </p:ext>
    </p:extLst>
  </p:cSld>
  <p:clrMapOvr>
    <a:masterClrMapping/>
  </p:clrMapOvr>
  <p:transition spd="med">
    <p:fade/>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Affirmative Outreach</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…grantees must </a:t>
            </a:r>
            <a:r>
              <a:rPr lang="en-US" u="sng" dirty="0" smtClean="0"/>
              <a:t>make known</a:t>
            </a:r>
            <a:r>
              <a:rPr lang="en-US" dirty="0" smtClean="0"/>
              <a:t> that use of the facilities, assistance, and services are </a:t>
            </a:r>
            <a:r>
              <a:rPr lang="en-US" u="sng" dirty="0" smtClean="0"/>
              <a:t>available to all on a nondiscriminatory basis</a:t>
            </a:r>
            <a:r>
              <a:rPr lang="en-US" dirty="0" smtClean="0"/>
              <a:t>. If it is unlikely that the procedures that the grantee intends to use to make known the availability of the facilities, assistance, and services will reach persons of any particular race, color, religion, sex, age, national origin, familial status, or disability who may qualify for those facilities and services, grantee must establish additional procedures that </a:t>
            </a:r>
            <a:r>
              <a:rPr lang="en-US" u="sng" dirty="0" smtClean="0"/>
              <a:t>ensure that those persons are made aware of the facilities, assistance, and services</a:t>
            </a:r>
            <a:r>
              <a:rPr lang="en-US" dirty="0" smtClean="0"/>
              <a:t>. </a:t>
            </a:r>
            <a:endParaRPr lang="en-US" b="1" dirty="0" smtClean="0"/>
          </a:p>
          <a:p>
            <a:endParaRPr lang="en-US" b="1" dirty="0" smtClean="0"/>
          </a:p>
          <a:p>
            <a:endParaRPr lang="en-US" dirty="0"/>
          </a:p>
        </p:txBody>
      </p:sp>
    </p:spTree>
    <p:extLst>
      <p:ext uri="{BB962C8B-B14F-4D97-AF65-F5344CB8AC3E}">
        <p14:creationId xmlns:p14="http://schemas.microsoft.com/office/powerpoint/2010/main" val="367937676"/>
      </p:ext>
    </p:extLst>
  </p:cSld>
  <p:clrMapOvr>
    <a:masterClrMapping/>
  </p:clrMapOvr>
  <p:transition spd="med">
    <p:fad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Language Barriers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t>
            </a:r>
            <a:r>
              <a:rPr lang="en-US" u="sng" dirty="0" smtClean="0"/>
              <a:t>ensure effective communication</a:t>
            </a:r>
            <a:r>
              <a:rPr lang="en-US" dirty="0" smtClean="0"/>
              <a:t> with persons with disabilities including, but not limited to, adopting procedures that will make available to interested persons information concerning the location of assistance, services, and facilities that are accessible to persons with disabilities. Consistent with Title VI and Executive Order 13166, grantees are also required to </a:t>
            </a:r>
            <a:r>
              <a:rPr lang="en-US" u="sng" dirty="0" smtClean="0"/>
              <a:t>take reasonable steps to ensure meaningful access to programs and activities for limited English proficiency (LEP) persons</a:t>
            </a:r>
            <a:r>
              <a:rPr lang="en-US" dirty="0" smtClean="0"/>
              <a:t>. </a:t>
            </a:r>
            <a:endParaRPr lang="en-US" b="1" dirty="0" smtClean="0"/>
          </a:p>
          <a:p>
            <a:endParaRPr lang="en-US" dirty="0"/>
          </a:p>
        </p:txBody>
      </p:sp>
    </p:spTree>
    <p:extLst>
      <p:ext uri="{BB962C8B-B14F-4D97-AF65-F5344CB8AC3E}">
        <p14:creationId xmlns:p14="http://schemas.microsoft.com/office/powerpoint/2010/main" val="3717992058"/>
      </p:ext>
    </p:extLst>
  </p:cSld>
  <p:clrMapOvr>
    <a:masterClrMapping/>
  </p:clrMapOvr>
  <p:transition spd="med">
    <p:fade/>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Shelter Plus Care Support Services</a:t>
            </a:r>
            <a:endParaRPr lang="en-US" dirty="0"/>
          </a:p>
        </p:txBody>
      </p:sp>
      <p:sp>
        <p:nvSpPr>
          <p:cNvPr id="3" name="Content Placeholder 2"/>
          <p:cNvSpPr>
            <a:spLocks noGrp="1"/>
          </p:cNvSpPr>
          <p:nvPr>
            <p:ph idx="1"/>
          </p:nvPr>
        </p:nvSpPr>
        <p:spPr/>
        <p:txBody>
          <a:bodyPr/>
          <a:lstStyle/>
          <a:p>
            <a:pPr algn="ctr">
              <a:buNone/>
            </a:pPr>
            <a:endParaRPr lang="en-US" dirty="0" smtClean="0"/>
          </a:p>
          <a:p>
            <a:pPr algn="ctr">
              <a:buNone/>
            </a:pPr>
            <a:endParaRPr lang="en-US" dirty="0" smtClean="0"/>
          </a:p>
          <a:p>
            <a:pPr algn="ctr">
              <a:buNone/>
            </a:pPr>
            <a:endParaRPr lang="en-US" dirty="0" smtClean="0"/>
          </a:p>
          <a:p>
            <a:pPr algn="ctr">
              <a:buNone/>
            </a:pPr>
            <a:r>
              <a:rPr lang="en-US" dirty="0" smtClean="0"/>
              <a:t>Application Process </a:t>
            </a:r>
            <a:endParaRPr lang="en-US" dirty="0"/>
          </a:p>
        </p:txBody>
      </p:sp>
    </p:spTree>
    <p:extLst>
      <p:ext uri="{BB962C8B-B14F-4D97-AF65-F5344CB8AC3E}">
        <p14:creationId xmlns:p14="http://schemas.microsoft.com/office/powerpoint/2010/main" val="2913672904"/>
      </p:ext>
    </p:extLst>
  </p:cSld>
  <p:clrMapOvr>
    <a:masterClrMapping/>
  </p:clrMapOvr>
  <p:transition spd="med">
    <p:fade/>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normAutofit/>
          </a:bodyPr>
          <a:lstStyle/>
          <a:p>
            <a:r>
              <a:rPr lang="en-US" dirty="0" smtClean="0"/>
              <a:t>Shelter Plus Care Support Services</a:t>
            </a:r>
          </a:p>
        </p:txBody>
      </p:sp>
      <p:sp>
        <p:nvSpPr>
          <p:cNvPr id="11267" name="Content Placeholder 2"/>
          <p:cNvSpPr>
            <a:spLocks noGrp="1"/>
          </p:cNvSpPr>
          <p:nvPr>
            <p:ph idx="1"/>
          </p:nvPr>
        </p:nvSpPr>
        <p:spPr/>
        <p:txBody>
          <a:bodyPr>
            <a:normAutofit lnSpcReduction="10000"/>
          </a:bodyPr>
          <a:lstStyle/>
          <a:p>
            <a:r>
              <a:rPr lang="en-US" dirty="0" smtClean="0"/>
              <a:t>Organizational Review Requirement – same as for ESG.</a:t>
            </a:r>
          </a:p>
          <a:p>
            <a:pPr lvl="0"/>
            <a:r>
              <a:rPr lang="en-US" dirty="0"/>
              <a:t>S+C Support Services Application – All current S+C agencies will receive an email </a:t>
            </a:r>
            <a:r>
              <a:rPr lang="en-US" dirty="0" smtClean="0"/>
              <a:t>on 3/8/18 with </a:t>
            </a:r>
            <a:r>
              <a:rPr lang="en-US" dirty="0"/>
              <a:t>the link to the application. </a:t>
            </a:r>
            <a:r>
              <a:rPr lang="en-US" dirty="0" smtClean="0"/>
              <a:t>We will be using the same format as last year through Constant Contact.</a:t>
            </a:r>
            <a:endParaRPr lang="en-US" dirty="0"/>
          </a:p>
          <a:p>
            <a:r>
              <a:rPr lang="en-US" dirty="0" smtClean="0"/>
              <a:t>Both the Organizational documents (</a:t>
            </a:r>
            <a:r>
              <a:rPr lang="en-US" dirty="0" err="1" smtClean="0"/>
              <a:t>HSonline</a:t>
            </a:r>
            <a:r>
              <a:rPr lang="en-US" dirty="0" smtClean="0"/>
              <a:t>) and the Application (Constant Contact) are </a:t>
            </a:r>
            <a:r>
              <a:rPr lang="en-US" b="1" dirty="0" smtClean="0"/>
              <a:t>DUE April 16, 2018 by NOON.</a:t>
            </a:r>
          </a:p>
          <a:p>
            <a:endParaRPr lang="en-US" dirty="0" smtClean="0"/>
          </a:p>
        </p:txBody>
      </p:sp>
    </p:spTree>
    <p:extLst>
      <p:ext uri="{BB962C8B-B14F-4D97-AF65-F5344CB8AC3E}">
        <p14:creationId xmlns:p14="http://schemas.microsoft.com/office/powerpoint/2010/main" val="3564263102"/>
      </p:ext>
    </p:extLst>
  </p:cSld>
  <p:clrMapOvr>
    <a:masterClrMapping/>
  </p:clrMapOvr>
  <p:transition spd="med">
    <p:fade/>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Autofit/>
          </a:bodyPr>
          <a:lstStyle/>
          <a:p>
            <a:pPr algn="ctr"/>
            <a:r>
              <a:rPr lang="en-US" sz="4200" dirty="0"/>
              <a:t>S+C Support Service </a:t>
            </a:r>
            <a:r>
              <a:rPr lang="en-US" sz="4200" dirty="0" smtClean="0"/>
              <a:t/>
            </a:r>
            <a:br>
              <a:rPr lang="en-US" sz="4200" dirty="0" smtClean="0"/>
            </a:br>
            <a:r>
              <a:rPr lang="en-US" sz="4200" dirty="0" smtClean="0"/>
              <a:t>Eligible </a:t>
            </a:r>
            <a:r>
              <a:rPr lang="en-US" sz="4200" dirty="0"/>
              <a:t>Activities</a:t>
            </a:r>
          </a:p>
        </p:txBody>
      </p:sp>
      <p:sp>
        <p:nvSpPr>
          <p:cNvPr id="14339" name="Content Placeholder 2"/>
          <p:cNvSpPr>
            <a:spLocks noGrp="1"/>
          </p:cNvSpPr>
          <p:nvPr>
            <p:ph idx="1"/>
          </p:nvPr>
        </p:nvSpPr>
        <p:spPr>
          <a:xfrm>
            <a:off x="612648" y="1524000"/>
            <a:ext cx="8153400" cy="4495800"/>
          </a:xfrm>
        </p:spPr>
        <p:txBody>
          <a:bodyPr>
            <a:normAutofit/>
          </a:bodyPr>
          <a:lstStyle/>
          <a:p>
            <a:pPr>
              <a:buNone/>
            </a:pPr>
            <a:r>
              <a:rPr lang="en-US" dirty="0" smtClean="0"/>
              <a:t>E</a:t>
            </a:r>
            <a:r>
              <a:rPr lang="en-US" dirty="0" smtClean="0">
                <a:latin typeface="+mn-lt"/>
                <a:ea typeface="+mn-ea"/>
                <a:cs typeface="+mn-cs"/>
              </a:rPr>
              <a:t>ligible categories are the same:</a:t>
            </a:r>
          </a:p>
          <a:p>
            <a:r>
              <a:rPr lang="en-US" dirty="0" smtClean="0">
                <a:latin typeface="+mn-lt"/>
                <a:ea typeface="+mn-ea"/>
                <a:cs typeface="+mn-cs"/>
              </a:rPr>
              <a:t>Case Management</a:t>
            </a:r>
          </a:p>
          <a:p>
            <a:r>
              <a:rPr lang="en-US" dirty="0" smtClean="0">
                <a:latin typeface="+mn-lt"/>
                <a:ea typeface="+mn-ea"/>
                <a:cs typeface="+mn-cs"/>
              </a:rPr>
              <a:t>Furniture</a:t>
            </a:r>
          </a:p>
          <a:p>
            <a:r>
              <a:rPr lang="en-US" dirty="0" smtClean="0">
                <a:latin typeface="+mn-lt"/>
                <a:ea typeface="+mn-ea"/>
                <a:cs typeface="+mn-cs"/>
              </a:rPr>
              <a:t>Turnkey</a:t>
            </a:r>
          </a:p>
          <a:p>
            <a:r>
              <a:rPr lang="en-US" dirty="0" smtClean="0">
                <a:latin typeface="+mn-lt"/>
                <a:ea typeface="+mn-ea"/>
                <a:cs typeface="+mn-cs"/>
              </a:rPr>
              <a:t>Client Transportation</a:t>
            </a:r>
          </a:p>
          <a:p>
            <a:r>
              <a:rPr lang="en-US" dirty="0" smtClean="0">
                <a:latin typeface="+mn-lt"/>
                <a:ea typeface="+mn-ea"/>
                <a:cs typeface="+mn-cs"/>
              </a:rPr>
              <a:t>Training</a:t>
            </a:r>
          </a:p>
          <a:p>
            <a:r>
              <a:rPr lang="en-US" dirty="0" smtClean="0">
                <a:solidFill>
                  <a:schemeClr val="tx2">
                    <a:lumMod val="75000"/>
                  </a:schemeClr>
                </a:solidFill>
                <a:latin typeface="+mn-lt"/>
                <a:ea typeface="+mn-ea"/>
                <a:cs typeface="+mn-cs"/>
              </a:rPr>
              <a:t>Client Assistance </a:t>
            </a:r>
          </a:p>
          <a:p>
            <a:endParaRPr lang="en-US" dirty="0" smtClean="0"/>
          </a:p>
        </p:txBody>
      </p:sp>
    </p:spTree>
    <p:extLst>
      <p:ext uri="{BB962C8B-B14F-4D97-AF65-F5344CB8AC3E}">
        <p14:creationId xmlns:p14="http://schemas.microsoft.com/office/powerpoint/2010/main" val="3749989801"/>
      </p:ext>
    </p:extLst>
  </p:cSld>
  <p:clrMapOvr>
    <a:masterClrMapping/>
  </p:clrMapOvr>
  <p:transition spd="med">
    <p:fade/>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a:bodyPr>
          <a:lstStyle/>
          <a:p>
            <a:r>
              <a:rPr lang="en-US" dirty="0" smtClean="0"/>
              <a:t>Shelter Plus Care Support Services</a:t>
            </a:r>
          </a:p>
        </p:txBody>
      </p:sp>
      <p:sp>
        <p:nvSpPr>
          <p:cNvPr id="13315" name="Content Placeholder 2"/>
          <p:cNvSpPr>
            <a:spLocks noGrp="1"/>
          </p:cNvSpPr>
          <p:nvPr>
            <p:ph idx="1"/>
          </p:nvPr>
        </p:nvSpPr>
        <p:spPr/>
        <p:txBody>
          <a:bodyPr>
            <a:normAutofit fontScale="85000" lnSpcReduction="10000"/>
          </a:bodyPr>
          <a:lstStyle/>
          <a:p>
            <a:pPr lvl="0"/>
            <a:r>
              <a:rPr lang="en-US" dirty="0"/>
              <a:t>S+C programs that have services funded through HOPWA are not eligible for S+C Support Services funding. Instead, your HOPWA funding can pay for these line items.</a:t>
            </a:r>
          </a:p>
          <a:p>
            <a:pPr lvl="0"/>
            <a:r>
              <a:rPr lang="en-US" dirty="0"/>
              <a:t>Only one Support Services grant per agency.</a:t>
            </a:r>
          </a:p>
          <a:p>
            <a:pPr lvl="0"/>
            <a:r>
              <a:rPr lang="en-US" dirty="0"/>
              <a:t>The maximum amount will be tiered depending on the size of the agency portfolio – those sponsors with 50 units or less may apply for a maximum award of $20,000</a:t>
            </a:r>
          </a:p>
          <a:p>
            <a:pPr lvl="0"/>
            <a:r>
              <a:rPr lang="en-US" dirty="0"/>
              <a:t>Sponsors with more than 50 units may apply for a maximum award of $25,000.</a:t>
            </a:r>
          </a:p>
          <a:p>
            <a:endParaRPr lang="en-US" dirty="0" smtClean="0"/>
          </a:p>
          <a:p>
            <a:endParaRPr lang="en-US" dirty="0" smtClean="0"/>
          </a:p>
        </p:txBody>
      </p:sp>
    </p:spTree>
    <p:extLst>
      <p:ext uri="{BB962C8B-B14F-4D97-AF65-F5344CB8AC3E}">
        <p14:creationId xmlns:p14="http://schemas.microsoft.com/office/powerpoint/2010/main" val="2644777091"/>
      </p:ext>
    </p:extLst>
  </p:cSld>
  <p:clrMapOvr>
    <a:masterClrMapping/>
  </p:clrMapOvr>
  <p:transition spd="med">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DCA powerpoint master.rev.8-14">
  <a:themeElements>
    <a:clrScheme name="Custom 1">
      <a:dk1>
        <a:sysClr val="windowText" lastClr="000000"/>
      </a:dk1>
      <a:lt1>
        <a:sysClr val="window" lastClr="FFFFFF"/>
      </a:lt1>
      <a:dk2>
        <a:srgbClr val="8A7967"/>
      </a:dk2>
      <a:lt2>
        <a:srgbClr val="EBDDC3"/>
      </a:lt2>
      <a:accent1>
        <a:srgbClr val="92D050"/>
      </a:accent1>
      <a:accent2>
        <a:srgbClr val="DD8047"/>
      </a:accent2>
      <a:accent3>
        <a:srgbClr val="A5AB81"/>
      </a:accent3>
      <a:accent4>
        <a:srgbClr val="D8B25C"/>
      </a:accent4>
      <a:accent5>
        <a:srgbClr val="7BA79D"/>
      </a:accent5>
      <a:accent6>
        <a:srgbClr val="968C8C"/>
      </a:accent6>
      <a:hlink>
        <a:srgbClr val="49711E"/>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Currency">
      <a:dk1>
        <a:sysClr val="windowText" lastClr="000000"/>
      </a:dk1>
      <a:lt1>
        <a:sysClr val="window" lastClr="FFFFFF"/>
      </a:lt1>
      <a:dk2>
        <a:srgbClr val="626817"/>
      </a:dk2>
      <a:lt2>
        <a:srgbClr val="DEE58D"/>
      </a:lt2>
      <a:accent1>
        <a:srgbClr val="F37B20"/>
      </a:accent1>
      <a:accent2>
        <a:srgbClr val="FAAF40"/>
      </a:accent2>
      <a:accent3>
        <a:srgbClr val="A8B228"/>
      </a:accent3>
      <a:accent4>
        <a:srgbClr val="DBC91F"/>
      </a:accent4>
      <a:accent5>
        <a:srgbClr val="828A1E"/>
      </a:accent5>
      <a:accent6>
        <a:srgbClr val="B8AD86"/>
      </a:accent6>
      <a:hlink>
        <a:srgbClr val="FAAF40"/>
      </a:hlink>
      <a:folHlink>
        <a:srgbClr val="A8B228"/>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urrency">
      <a:fillStyleLst>
        <a:solidFill>
          <a:schemeClr val="phClr"/>
        </a:solidFill>
        <a:gradFill rotWithShape="1">
          <a:gsLst>
            <a:gs pos="0">
              <a:schemeClr val="phClr">
                <a:tint val="100000"/>
                <a:shade val="100000"/>
                <a:satMod val="100000"/>
                <a:lumMod val="95000"/>
              </a:schemeClr>
            </a:gs>
            <a:gs pos="100000">
              <a:schemeClr val="phClr">
                <a:tint val="61000"/>
                <a:alpha val="100000"/>
                <a:satMod val="200000"/>
              </a:schemeClr>
            </a:gs>
          </a:gsLst>
          <a:lin ang="18900000" scaled="0"/>
        </a:gradFill>
        <a:gradFill rotWithShape="1">
          <a:gsLst>
            <a:gs pos="0">
              <a:schemeClr val="phClr">
                <a:shade val="100000"/>
                <a:lumMod val="95000"/>
              </a:schemeClr>
            </a:gs>
            <a:gs pos="100000">
              <a:schemeClr val="phClr">
                <a:tint val="90000"/>
                <a:alpha val="100000"/>
                <a:satMod val="200000"/>
              </a:schemeClr>
            </a:gs>
          </a:gsLst>
          <a:lin ang="18900000" scaled="0"/>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50800" dist="12700" dir="13500000" algn="tl" rotWithShape="0">
              <a:srgbClr val="000000">
                <a:alpha val="40000"/>
              </a:srgbClr>
            </a:outerShdw>
          </a:effectLst>
        </a:effectStyle>
        <a:effectStyle>
          <a:effectLst>
            <a:outerShdw blurRad="50800" dist="12700" dir="13500000" algn="tl" rotWithShape="0">
              <a:srgbClr val="000000">
                <a:alpha val="40000"/>
              </a:srgbClr>
            </a:outerShdw>
          </a:effectLst>
        </a:effectStyle>
        <a:effectStyle>
          <a:effectLst>
            <a:outerShdw blurRad="50800" dist="12700" dir="13500000" algn="tl"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100000"/>
                <a:satMod val="100000"/>
                <a:lumMod val="160000"/>
              </a:schemeClr>
            </a:gs>
            <a:gs pos="45000">
              <a:schemeClr val="phClr">
                <a:lumMod val="85000"/>
                <a:lumOff val="15000"/>
              </a:schemeClr>
            </a:gs>
            <a:gs pos="100000">
              <a:schemeClr val="phClr">
                <a:shade val="100000"/>
                <a:satMod val="100000"/>
                <a:lumMod val="80000"/>
              </a:schemeClr>
            </a:gs>
          </a:gsLst>
          <a:lin ang="8100000" scaled="0"/>
        </a:gradFill>
        <a:gradFill rotWithShape="1">
          <a:gsLst>
            <a:gs pos="0">
              <a:schemeClr val="phClr">
                <a:tint val="100000"/>
                <a:satMod val="100000"/>
                <a:lumMod val="160000"/>
              </a:schemeClr>
            </a:gs>
            <a:gs pos="28000">
              <a:schemeClr val="phClr">
                <a:shade val="100000"/>
                <a:satMod val="100000"/>
                <a:lumMod val="160000"/>
              </a:schemeClr>
            </a:gs>
            <a:gs pos="100000">
              <a:schemeClr val="phClr">
                <a:shade val="100000"/>
                <a:satMod val="100000"/>
                <a:lumMod val="95000"/>
              </a:schemeClr>
            </a:gs>
          </a:gsLst>
          <a:lin ang="189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0795"/>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theme>
</file>

<file path=ppt/theme/theme3.xml><?xml version="1.0" encoding="utf-8"?>
<a:theme xmlns:a="http://schemas.openxmlformats.org/drawingml/2006/main" name="Office Theme">
  <a:themeElements>
    <a:clrScheme name="Currency">
      <a:dk1>
        <a:sysClr val="windowText" lastClr="000000"/>
      </a:dk1>
      <a:lt1>
        <a:sysClr val="window" lastClr="FFFFFF"/>
      </a:lt1>
      <a:dk2>
        <a:srgbClr val="626817"/>
      </a:dk2>
      <a:lt2>
        <a:srgbClr val="DEE58D"/>
      </a:lt2>
      <a:accent1>
        <a:srgbClr val="F37B20"/>
      </a:accent1>
      <a:accent2>
        <a:srgbClr val="FAAF40"/>
      </a:accent2>
      <a:accent3>
        <a:srgbClr val="A8B228"/>
      </a:accent3>
      <a:accent4>
        <a:srgbClr val="DBC91F"/>
      </a:accent4>
      <a:accent5>
        <a:srgbClr val="828A1E"/>
      </a:accent5>
      <a:accent6>
        <a:srgbClr val="B8AD86"/>
      </a:accent6>
      <a:hlink>
        <a:srgbClr val="FAAF40"/>
      </a:hlink>
      <a:folHlink>
        <a:srgbClr val="A8B228"/>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urrency">
      <a:fillStyleLst>
        <a:solidFill>
          <a:schemeClr val="phClr"/>
        </a:solidFill>
        <a:gradFill rotWithShape="1">
          <a:gsLst>
            <a:gs pos="0">
              <a:schemeClr val="phClr">
                <a:tint val="100000"/>
                <a:shade val="100000"/>
                <a:satMod val="100000"/>
                <a:lumMod val="95000"/>
              </a:schemeClr>
            </a:gs>
            <a:gs pos="100000">
              <a:schemeClr val="phClr">
                <a:tint val="61000"/>
                <a:alpha val="100000"/>
                <a:satMod val="200000"/>
              </a:schemeClr>
            </a:gs>
          </a:gsLst>
          <a:lin ang="18900000" scaled="0"/>
        </a:gradFill>
        <a:gradFill rotWithShape="1">
          <a:gsLst>
            <a:gs pos="0">
              <a:schemeClr val="phClr">
                <a:shade val="100000"/>
                <a:lumMod val="95000"/>
              </a:schemeClr>
            </a:gs>
            <a:gs pos="100000">
              <a:schemeClr val="phClr">
                <a:tint val="90000"/>
                <a:alpha val="100000"/>
                <a:satMod val="200000"/>
              </a:schemeClr>
            </a:gs>
          </a:gsLst>
          <a:lin ang="18900000" scaled="0"/>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50800" dist="12700" dir="13500000" algn="tl" rotWithShape="0">
              <a:srgbClr val="000000">
                <a:alpha val="40000"/>
              </a:srgbClr>
            </a:outerShdw>
          </a:effectLst>
        </a:effectStyle>
        <a:effectStyle>
          <a:effectLst>
            <a:outerShdw blurRad="50800" dist="12700" dir="13500000" algn="tl" rotWithShape="0">
              <a:srgbClr val="000000">
                <a:alpha val="40000"/>
              </a:srgbClr>
            </a:outerShdw>
          </a:effectLst>
        </a:effectStyle>
        <a:effectStyle>
          <a:effectLst>
            <a:outerShdw blurRad="50800" dist="12700" dir="13500000" algn="tl"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100000"/>
                <a:satMod val="100000"/>
                <a:lumMod val="160000"/>
              </a:schemeClr>
            </a:gs>
            <a:gs pos="45000">
              <a:schemeClr val="phClr">
                <a:lumMod val="85000"/>
                <a:lumOff val="15000"/>
              </a:schemeClr>
            </a:gs>
            <a:gs pos="100000">
              <a:schemeClr val="phClr">
                <a:shade val="100000"/>
                <a:satMod val="100000"/>
                <a:lumMod val="80000"/>
              </a:schemeClr>
            </a:gs>
          </a:gsLst>
          <a:lin ang="8100000" scaled="0"/>
        </a:gradFill>
        <a:gradFill rotWithShape="1">
          <a:gsLst>
            <a:gs pos="0">
              <a:schemeClr val="phClr">
                <a:tint val="100000"/>
                <a:satMod val="100000"/>
                <a:lumMod val="160000"/>
              </a:schemeClr>
            </a:gs>
            <a:gs pos="28000">
              <a:schemeClr val="phClr">
                <a:shade val="100000"/>
                <a:satMod val="100000"/>
                <a:lumMod val="160000"/>
              </a:schemeClr>
            </a:gs>
            <a:gs pos="100000">
              <a:schemeClr val="phClr">
                <a:shade val="100000"/>
                <a:satMod val="100000"/>
                <a:lumMod val="95000"/>
              </a:schemeClr>
            </a:gs>
          </a:gsLst>
          <a:lin ang="189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0795"/>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A4023F94160F34BB8BEF3493FEDF46B" ma:contentTypeVersion="0" ma:contentTypeDescription="Create a new document." ma:contentTypeScope="" ma:versionID="084e0d476e49bb88d611dd03b5fddbbf">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9CF74E7E-2731-4C1A-A6C1-469FCAC4A8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0FC28262-9753-4101-9BD1-467468EC83F7}">
  <ds:schemaRefs>
    <ds:schemaRef ds:uri="http://schemas.microsoft.com/sharepoint/v3/contenttype/forms"/>
  </ds:schemaRefs>
</ds:datastoreItem>
</file>

<file path=customXml/itemProps3.xml><?xml version="1.0" encoding="utf-8"?>
<ds:datastoreItem xmlns:ds="http://schemas.openxmlformats.org/officeDocument/2006/customXml" ds:itemID="{8C270558-6324-4ABA-9288-CFEAB32DAEE3}">
  <ds:schemaRefs>
    <ds:schemaRef ds:uri="http://purl.org/dc/elements/1.1/"/>
    <ds:schemaRef ds:uri="http://schemas.microsoft.com/office/2006/metadata/properties"/>
    <ds:schemaRef ds:uri="http://www.w3.org/XML/1998/namespace"/>
    <ds:schemaRef ds:uri="http://purl.org/dc/terms/"/>
    <ds:schemaRef ds:uri="http://schemas.microsoft.com/office/2006/documentManagement/type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Median</Template>
  <TotalTime>0</TotalTime>
  <Words>5679</Words>
  <Application>Microsoft Office PowerPoint</Application>
  <PresentationFormat>On-screen Show (4:3)</PresentationFormat>
  <Paragraphs>618</Paragraphs>
  <Slides>112</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112</vt:i4>
      </vt:variant>
    </vt:vector>
  </HeadingPairs>
  <TitlesOfParts>
    <vt:vector size="120" baseType="lpstr">
      <vt:lpstr>Arial</vt:lpstr>
      <vt:lpstr>Constantia</vt:lpstr>
      <vt:lpstr>Georgia</vt:lpstr>
      <vt:lpstr>Times New Roman</vt:lpstr>
      <vt:lpstr>Tw Cen MT</vt:lpstr>
      <vt:lpstr>Wingdings</vt:lpstr>
      <vt:lpstr>Wingdings 2</vt:lpstr>
      <vt:lpstr>DCA powerpoint master.rev.8-14</vt:lpstr>
      <vt:lpstr>Informational Workshop  2018 Emergency Solutions Grants, HOPWA, and S+C Support Services Grants Application Process </vt:lpstr>
      <vt:lpstr>Workshop Content</vt:lpstr>
      <vt:lpstr>Organizational Documents</vt:lpstr>
      <vt:lpstr>Objective</vt:lpstr>
      <vt:lpstr>Background</vt:lpstr>
      <vt:lpstr>Background</vt:lpstr>
      <vt:lpstr>Background</vt:lpstr>
      <vt:lpstr>Section 6: Organizations – Capacity Considerations</vt:lpstr>
      <vt:lpstr>Section 6: Organizations – Capacity Considerations </vt:lpstr>
      <vt:lpstr>Organizational Documents Requested</vt:lpstr>
      <vt:lpstr>Organizational Narrative</vt:lpstr>
      <vt:lpstr>Organizational Narrative</vt:lpstr>
      <vt:lpstr>Organizational Narrative Cont’d</vt:lpstr>
      <vt:lpstr>Organizational Narrative Cont’d</vt:lpstr>
      <vt:lpstr>Contact Information</vt:lpstr>
      <vt:lpstr>Organizational and Contact Information </vt:lpstr>
      <vt:lpstr>Board Members</vt:lpstr>
      <vt:lpstr>List of Board Members</vt:lpstr>
      <vt:lpstr>Homeless Participation on the Board of Directors or other equivalent policy making entity </vt:lpstr>
      <vt:lpstr>Articles of Incorporation</vt:lpstr>
      <vt:lpstr>Upload Page</vt:lpstr>
      <vt:lpstr>Certificate of Incorporation</vt:lpstr>
      <vt:lpstr>501(c)3 Determination Letter</vt:lpstr>
      <vt:lpstr>Financial Procedures Manual</vt:lpstr>
      <vt:lpstr>Minutes of Last 3 Board Meetings </vt:lpstr>
      <vt:lpstr>List of Organizational Staff</vt:lpstr>
      <vt:lpstr>Staff Job Descriptions</vt:lpstr>
      <vt:lpstr>IRS Form 990</vt:lpstr>
      <vt:lpstr>Required Financial Statements </vt:lpstr>
      <vt:lpstr>Required Financial Statements </vt:lpstr>
      <vt:lpstr>Organizational Documentation</vt:lpstr>
      <vt:lpstr>Document Orientation</vt:lpstr>
      <vt:lpstr>Thank You</vt:lpstr>
      <vt:lpstr>  2018-2019  EMERGENCY SOLUTIONS GRANT PROGRAM   </vt:lpstr>
      <vt:lpstr>Emergency Solutions Grant (ESG)</vt:lpstr>
      <vt:lpstr>ESG Program Purpose</vt:lpstr>
      <vt:lpstr>ESG Policy Requirements</vt:lpstr>
      <vt:lpstr>Eligible Applicants</vt:lpstr>
      <vt:lpstr> Minimum and Maximum Funding Awards by Project Type </vt:lpstr>
      <vt:lpstr>Who is Homeless? </vt:lpstr>
      <vt:lpstr>Who is Homeless? (cont.)</vt:lpstr>
      <vt:lpstr>Who is Homeless? (cont.)</vt:lpstr>
      <vt:lpstr>Who is Homeless? (cont.)</vt:lpstr>
      <vt:lpstr>Who is Chronically Homeless?</vt:lpstr>
      <vt:lpstr>Who is At-Risk of Homelessness?</vt:lpstr>
      <vt:lpstr>Who is At-Risk of Homelessness? (cont.)</vt:lpstr>
      <vt:lpstr>Applications Will Not Be Considered</vt:lpstr>
      <vt:lpstr>Applications Will Not Be Considered</vt:lpstr>
      <vt:lpstr>Scoring and Award Factors </vt:lpstr>
      <vt:lpstr>Scoring and Award Factors </vt:lpstr>
      <vt:lpstr>Application Scoring-DCA Database</vt:lpstr>
      <vt:lpstr>Match Requirements</vt:lpstr>
      <vt:lpstr>HUD Consolidated Plan Consistency</vt:lpstr>
      <vt:lpstr> Deadlines- Important Dates </vt:lpstr>
      <vt:lpstr>2018 Applications </vt:lpstr>
      <vt:lpstr>General Instructions – All Applications</vt:lpstr>
      <vt:lpstr>Application I-Emergency Shelter</vt:lpstr>
      <vt:lpstr>Emergency Shelter</vt:lpstr>
      <vt:lpstr>Emergency Shelter</vt:lpstr>
      <vt:lpstr>Application III-Supportive Services</vt:lpstr>
      <vt:lpstr>Supportive Services</vt:lpstr>
      <vt:lpstr>Applications IV and V Prevention and Rapid Re-Housing</vt:lpstr>
      <vt:lpstr>Rapid Re-Housing and Prevention</vt:lpstr>
      <vt:lpstr>Application IV-Homelessness Prevention</vt:lpstr>
      <vt:lpstr>Application V-Rapid Re-Housing</vt:lpstr>
      <vt:lpstr>Application VI- Street Outreach</vt:lpstr>
      <vt:lpstr>Street Outreach</vt:lpstr>
      <vt:lpstr>Application VII-Hotel/Motel Vouchers</vt:lpstr>
      <vt:lpstr>Application VIII-HMIS</vt:lpstr>
      <vt:lpstr>HMIS Requirements</vt:lpstr>
      <vt:lpstr>Housing First</vt:lpstr>
      <vt:lpstr>Housing Support Standards</vt:lpstr>
      <vt:lpstr>Required Training </vt:lpstr>
      <vt:lpstr>Housing Solutions Online Application System</vt:lpstr>
      <vt:lpstr>Registration</vt:lpstr>
      <vt:lpstr>Registration Confirmed</vt:lpstr>
      <vt:lpstr>Home Page</vt:lpstr>
      <vt:lpstr>Housing Solutions Online (HSO)</vt:lpstr>
      <vt:lpstr>Housing Solutions Online (HSO) (cont.)</vt:lpstr>
      <vt:lpstr>Hints</vt:lpstr>
      <vt:lpstr>More Hints</vt:lpstr>
      <vt:lpstr>Applications Online</vt:lpstr>
      <vt:lpstr>Emergency Shelter page 1 of 26</vt:lpstr>
      <vt:lpstr>Emergency Shelter Submit Page</vt:lpstr>
      <vt:lpstr>Supplemental Documents Upload</vt:lpstr>
      <vt:lpstr>Application Summary Final Submission</vt:lpstr>
      <vt:lpstr>Application in PDF for Download</vt:lpstr>
      <vt:lpstr>Please Allow 5 minutes for Rendering</vt:lpstr>
      <vt:lpstr>Application in PDF for Download</vt:lpstr>
      <vt:lpstr>Rapid Re-Housing and Prevention15-Month Projections</vt:lpstr>
      <vt:lpstr>DCA Application Technical Assistance Webinars  </vt:lpstr>
      <vt:lpstr>Fair Housing</vt:lpstr>
      <vt:lpstr>Homeless Participation</vt:lpstr>
      <vt:lpstr>Affirmative Outreach</vt:lpstr>
      <vt:lpstr>Language Barriers</vt:lpstr>
      <vt:lpstr>Shelter Plus Care Support Services</vt:lpstr>
      <vt:lpstr>Shelter Plus Care Support Services</vt:lpstr>
      <vt:lpstr>S+C Support Service  Eligible Activities</vt:lpstr>
      <vt:lpstr>Shelter Plus Care Support Services</vt:lpstr>
      <vt:lpstr>S+C Harm Reduction Case Management</vt:lpstr>
      <vt:lpstr>Shelter Plus Care</vt:lpstr>
      <vt:lpstr>Housing Opportunities for Persons with AIDS (HOPWA) </vt:lpstr>
      <vt:lpstr>  </vt:lpstr>
      <vt:lpstr>DCA HOPWA Service Areas</vt:lpstr>
      <vt:lpstr>Eligible Funding Activities</vt:lpstr>
      <vt:lpstr>Remember…..</vt:lpstr>
      <vt:lpstr>2018 HOPWA Application</vt:lpstr>
      <vt:lpstr>2018 HOPWA Application</vt:lpstr>
      <vt:lpstr>2018 HOPWA Application</vt:lpstr>
      <vt:lpstr>PowerPoint Presentation</vt:lpstr>
      <vt:lpstr>Thank You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2013-10-02T09:06:46Z</dcterms:created>
  <dcterms:modified xsi:type="dcterms:W3CDTF">2018-03-01T13:58:20Z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TC028952639991</vt:lpwstr>
  </property>
  <property fmtid="{D5CDD505-2E9C-101B-9397-08002B2CF9AE}" pid="3" name="ContentTypeId">
    <vt:lpwstr>0x010100CA4023F94160F34BB8BEF3493FEDF46B</vt:lpwstr>
  </property>
</Properties>
</file>