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4"/>
    <p:sldMasterId id="2147483704" r:id="rId5"/>
    <p:sldMasterId id="2147483712" r:id="rId6"/>
  </p:sldMasterIdLst>
  <p:notesMasterIdLst>
    <p:notesMasterId r:id="rId34"/>
  </p:notesMasterIdLst>
  <p:handoutMasterIdLst>
    <p:handoutMasterId r:id="rId35"/>
  </p:handoutMasterIdLst>
  <p:sldIdLst>
    <p:sldId id="335" r:id="rId7"/>
    <p:sldId id="330" r:id="rId8"/>
    <p:sldId id="315" r:id="rId9"/>
    <p:sldId id="331" r:id="rId10"/>
    <p:sldId id="332" r:id="rId11"/>
    <p:sldId id="317" r:id="rId12"/>
    <p:sldId id="318" r:id="rId13"/>
    <p:sldId id="340" r:id="rId14"/>
    <p:sldId id="326" r:id="rId15"/>
    <p:sldId id="333" r:id="rId16"/>
    <p:sldId id="322" r:id="rId17"/>
    <p:sldId id="319" r:id="rId18"/>
    <p:sldId id="320" r:id="rId19"/>
    <p:sldId id="321" r:id="rId20"/>
    <p:sldId id="334" r:id="rId21"/>
    <p:sldId id="328" r:id="rId22"/>
    <p:sldId id="329" r:id="rId23"/>
    <p:sldId id="323" r:id="rId24"/>
    <p:sldId id="341" r:id="rId25"/>
    <p:sldId id="343" r:id="rId26"/>
    <p:sldId id="337" r:id="rId27"/>
    <p:sldId id="338" r:id="rId28"/>
    <p:sldId id="342" r:id="rId29"/>
    <p:sldId id="324" r:id="rId30"/>
    <p:sldId id="325" r:id="rId31"/>
    <p:sldId id="327" r:id="rId32"/>
    <p:sldId id="336" r:id="rId33"/>
  </p:sldIdLst>
  <p:sldSz cx="12188825" cy="6858000"/>
  <p:notesSz cx="7010400" cy="92964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967"/>
    <a:srgbClr val="F2F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07" autoAdjust="0"/>
  </p:normalViewPr>
  <p:slideViewPr>
    <p:cSldViewPr>
      <p:cViewPr varScale="1">
        <p:scale>
          <a:sx n="115" d="100"/>
          <a:sy n="115" d="100"/>
        </p:scale>
        <p:origin x="396" y="10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49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776"/>
    </p:cViewPr>
  </p:sorterViewPr>
  <p:notesViewPr>
    <p:cSldViewPr>
      <p:cViewPr varScale="1">
        <p:scale>
          <a:sx n="91" d="100"/>
          <a:sy n="91" d="100"/>
        </p:scale>
        <p:origin x="3708" y="78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pPr/>
              <a:t>10/3/2016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pPr/>
              <a:t>10/3/2016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Must be included in bid</a:t>
            </a:r>
            <a:r>
              <a:rPr lang="en-US" baseline="0" dirty="0" smtClean="0"/>
              <a:t> documents and should be a part of the contract along with the CDBG clauses.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04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/>
              <a:t>Question payrolls that contain all laborers or payrolls with a high ratio</a:t>
            </a:r>
            <a:r>
              <a:rPr lang="en-US" baseline="0" dirty="0" smtClean="0"/>
              <a:t> of laborers to mechanics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/>
              <a:t>Restitution</a:t>
            </a:r>
            <a:r>
              <a:rPr lang="en-US" baseline="0" dirty="0" smtClean="0"/>
              <a:t> – Do not need to see proof for small amounts, want to see the canceled check for big amounts (i.e. a few hundred dollars or more)</a:t>
            </a:r>
          </a:p>
          <a:p>
            <a:pPr marL="914400" lvl="2" indent="0">
              <a:buFont typeface="Wingdings" panose="05000000000000000000" pitchFamily="2" charset="2"/>
              <a:buNone/>
            </a:pPr>
            <a:r>
              <a:rPr lang="en-US" baseline="0" smtClean="0"/>
              <a:t>Corrected payrolls need to be submitted when discrepancies are found.</a:t>
            </a:r>
            <a:endParaRPr lang="en-US" smtClean="0"/>
          </a:p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80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89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/>
              <a:t>You</a:t>
            </a:r>
            <a:r>
              <a:rPr lang="en-US" baseline="0" dirty="0" smtClean="0"/>
              <a:t> to have a request an additional classification if the one you need is not listed on the wage decision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aseline="0" dirty="0" smtClean="0"/>
              <a:t>You cannot use a classification from a highway decision for a missing classification on the heavy decision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08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/>
              <a:t>Once project has bid and contract</a:t>
            </a:r>
            <a:r>
              <a:rPr lang="en-US" baseline="0" dirty="0" smtClean="0"/>
              <a:t> is awarded, do not need to check for new wage rates unless bidding another portion of the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78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make sure</a:t>
            </a:r>
            <a:r>
              <a:rPr lang="en-US" baseline="0" dirty="0" smtClean="0"/>
              <a:t> the form includes contractor name and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44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93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/>
              <a:t>Make sure the employee’s social security number is not listed on the payrolls.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07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/>
              <a:t>Deductions:</a:t>
            </a:r>
            <a:r>
              <a:rPr lang="en-US" baseline="0" dirty="0" smtClean="0"/>
              <a:t> Will be surprised at what DOL considers permissible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aseline="0" dirty="0" smtClean="0"/>
              <a:t>1099 Employees: Gross and Net needs to be the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59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/>
              <a:t>Owner-operators of power equipment – submit payroll with a combined “man and machine” hourly rate on the responsible contractor’s certified payroll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/>
              <a:t>Working with a crew, certifying hours and not pay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28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/>
              <a:t>Cannot be paid for services then become a volunteer.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3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334" y="5162550"/>
            <a:ext cx="3770918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88825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9130" y="6044184"/>
            <a:ext cx="2998451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144717" y="6044184"/>
            <a:ext cx="904410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212" y="1676400"/>
            <a:ext cx="8633751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 smtClean="0"/>
              <a:t>Click To Add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8780" y="6050037"/>
            <a:ext cx="8938472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add speaker name &amp; title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30" y="6043615"/>
            <a:ext cx="2998451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  <p:pic>
        <p:nvPicPr>
          <p:cNvPr id="13" name="Picture 10" descr="C:\Users\jessica.reynolds\Desktop\DCApeachLogo1verBlack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80928" y="3810000"/>
            <a:ext cx="152764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6364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651" y="228600"/>
            <a:ext cx="10868369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 smtClean="0">
                <a:solidFill>
                  <a:srgbClr val="8A7967"/>
                </a:solidFill>
              </a:rPr>
              <a:pPr/>
              <a:t>10/3/2016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651" y="1600200"/>
            <a:ext cx="10868369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6872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6" y="2743200"/>
            <a:ext cx="9495011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88825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67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324" y="1600200"/>
            <a:ext cx="10360501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600200"/>
            <a:ext cx="10157354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5287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588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8187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2952B5-7A2F-4CC8-B7CE-9234E21C2837}" type="datetime1">
              <a:rPr lang="en-US" smtClean="0">
                <a:solidFill>
                  <a:srgbClr val="8A7967"/>
                </a:solidFill>
              </a:rPr>
              <a:pPr/>
              <a:t>10/3/2016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8A79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614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>
                <a:solidFill>
                  <a:srgbClr val="8A7967"/>
                </a:solidFill>
              </a:rPr>
              <a:pPr/>
              <a:t>10/3/2016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07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 smtClean="0">
                <a:solidFill>
                  <a:srgbClr val="8A7967"/>
                </a:solidFill>
              </a:rPr>
              <a:pPr/>
              <a:t>10/3/2016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01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E7942-5B1B-4E74-B3CD-25BF9B0ABE25}" type="slidenum">
              <a:rPr lang="en-US" smtClean="0">
                <a:solidFill>
                  <a:srgbClr val="8A7967"/>
                </a:solidFill>
              </a:rPr>
              <a:pPr/>
              <a:t>‹#›</a:t>
            </a:fld>
            <a:endParaRPr lang="en-US" dirty="0">
              <a:solidFill>
                <a:srgbClr val="8A7967"/>
              </a:solidFill>
            </a:endParaRPr>
          </a:p>
        </p:txBody>
      </p:sp>
      <p:pic>
        <p:nvPicPr>
          <p:cNvPr id="8" name="Picture 7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88" y="1905000"/>
            <a:ext cx="10191212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427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90" y="273050"/>
            <a:ext cx="10766795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 smtClean="0">
                <a:solidFill>
                  <a:srgbClr val="8A7967"/>
                </a:solidFill>
              </a:rPr>
              <a:pPr/>
              <a:t>10/3/2016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015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FEA86-1680-48AE-B31F-3E3431F3A3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589" y="1752600"/>
            <a:ext cx="2133044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8780" y="1752600"/>
            <a:ext cx="8532178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914057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334" y="5162550"/>
            <a:ext cx="3770918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88825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130" y="6044184"/>
            <a:ext cx="2998451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4717" y="6044184"/>
            <a:ext cx="904410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212" y="1676400"/>
            <a:ext cx="8633751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 smtClean="0"/>
              <a:t>Click To Add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8780" y="6050037"/>
            <a:ext cx="8938472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add speaker name &amp; title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30" y="6043615"/>
            <a:ext cx="2998451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36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651" y="228600"/>
            <a:ext cx="10868369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 smtClean="0">
                <a:solidFill>
                  <a:srgbClr val="8A7967"/>
                </a:solidFill>
              </a:rPr>
              <a:pPr/>
              <a:t>10/3/2016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651" y="1600200"/>
            <a:ext cx="10868369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176658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6" y="2743200"/>
            <a:ext cx="9495011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88825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67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324" y="1600200"/>
            <a:ext cx="10360501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600200"/>
            <a:ext cx="10157354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34022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588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8187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2952B5-7A2F-4CC8-B7CE-9234E21C2837}" type="datetime1">
              <a:rPr lang="en-US" smtClean="0">
                <a:solidFill>
                  <a:srgbClr val="8A7967"/>
                </a:solidFill>
              </a:rPr>
              <a:pPr/>
              <a:t>10/3/2016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8A79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6233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651" y="228600"/>
            <a:ext cx="10868369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651" y="1600200"/>
            <a:ext cx="10868369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539492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>
                <a:solidFill>
                  <a:srgbClr val="8A7967"/>
                </a:solidFill>
              </a:rPr>
              <a:pPr/>
              <a:t>10/3/2016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189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 smtClean="0">
                <a:solidFill>
                  <a:srgbClr val="8A7967"/>
                </a:solidFill>
              </a:rPr>
              <a:pPr/>
              <a:t>10/3/2016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01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E7942-5B1B-4E74-B3CD-25BF9B0ABE25}" type="slidenum">
              <a:rPr lang="en-US" smtClean="0">
                <a:solidFill>
                  <a:srgbClr val="8A7967"/>
                </a:solidFill>
              </a:rPr>
              <a:pPr/>
              <a:t>‹#›</a:t>
            </a:fld>
            <a:endParaRPr lang="en-US" dirty="0">
              <a:solidFill>
                <a:srgbClr val="8A7967"/>
              </a:solidFill>
            </a:endParaRPr>
          </a:p>
        </p:txBody>
      </p:sp>
      <p:pic>
        <p:nvPicPr>
          <p:cNvPr id="8" name="Picture 7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88" y="1905000"/>
            <a:ext cx="10191212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04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90" y="273050"/>
            <a:ext cx="10766795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 smtClean="0">
                <a:solidFill>
                  <a:srgbClr val="8A7967"/>
                </a:solidFill>
              </a:rPr>
              <a:pPr/>
              <a:t>10/3/2016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015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FEA86-1680-48AE-B31F-3E3431F3A3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589" y="1752600"/>
            <a:ext cx="2133044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8780" y="1752600"/>
            <a:ext cx="8532178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63701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6" y="2743200"/>
            <a:ext cx="9495011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88825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67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324" y="1600200"/>
            <a:ext cx="10360501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600200"/>
            <a:ext cx="10157354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4340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588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8187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2952B5-7A2F-4CC8-B7CE-9234E21C2837}" type="datetime1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259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414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01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E7942-5B1B-4E74-B3CD-25BF9B0ABE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88" y="1905000"/>
            <a:ext cx="10191212" cy="195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997" y="2114552"/>
            <a:ext cx="7648484" cy="230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81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90" y="273050"/>
            <a:ext cx="10766795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015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FEA86-1680-48AE-B31F-3E3431F3A3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589" y="1752600"/>
            <a:ext cx="2133044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8780" y="1752600"/>
            <a:ext cx="8532178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30744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88825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9130" y="6044184"/>
            <a:ext cx="2998451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144717" y="6044184"/>
            <a:ext cx="904410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212" y="1676400"/>
            <a:ext cx="8633751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 smtClean="0"/>
              <a:t>Click To Add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8780" y="6050037"/>
            <a:ext cx="8938472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add speaker name &amp; title</a:t>
            </a:r>
            <a:endParaRPr kumimoji="0" lang="en-US" dirty="0"/>
          </a:p>
        </p:txBody>
      </p:sp>
      <p:pic>
        <p:nvPicPr>
          <p:cNvPr id="12" name="Picture 10" descr="C:\Users\jessica.reynolds\Desktop\DCApeachLogo1verBlack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0928" y="3810000"/>
            <a:ext cx="1527640" cy="17526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30" y="6043613"/>
            <a:ext cx="2998451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334" y="5162550"/>
            <a:ext cx="3770918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88825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130" y="6044184"/>
            <a:ext cx="2998451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4717" y="6044184"/>
            <a:ext cx="904410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212" y="1676400"/>
            <a:ext cx="8633751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 smtClean="0"/>
              <a:t>Click To Add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8780" y="6050037"/>
            <a:ext cx="8938472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add speaker name &amp; title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30" y="6043615"/>
            <a:ext cx="2998451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768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588" y="228600"/>
            <a:ext cx="10868369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651" y="1600200"/>
            <a:ext cx="10868369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5883" y="6248403"/>
            <a:ext cx="3555074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01A9C7-C274-4F50-89C9-83BDB06EDB81}" type="datetime1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589" y="6248209"/>
            <a:ext cx="7226228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88825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015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195" y="1280160"/>
            <a:ext cx="1140163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61482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680" r:id="rId8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588" y="228600"/>
            <a:ext cx="10868369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651" y="1600200"/>
            <a:ext cx="10868369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5883" y="6248403"/>
            <a:ext cx="3555074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01A9C7-C274-4F50-89C9-83BDB06EDB81}" type="datetime1">
              <a:rPr lang="en-US" smtClean="0">
                <a:solidFill>
                  <a:srgbClr val="8A7967"/>
                </a:solidFill>
              </a:rPr>
              <a:pPr/>
              <a:t>10/3/2016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589" y="6248209"/>
            <a:ext cx="7226228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88825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015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195" y="1280160"/>
            <a:ext cx="1140163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9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588" y="228600"/>
            <a:ext cx="10868369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651" y="1600200"/>
            <a:ext cx="10868369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5883" y="6248403"/>
            <a:ext cx="3555074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01A9C7-C274-4F50-89C9-83BDB06EDB81}" type="datetime1">
              <a:rPr lang="en-US" smtClean="0">
                <a:solidFill>
                  <a:srgbClr val="8A7967"/>
                </a:solidFill>
              </a:rPr>
              <a:pPr/>
              <a:t>10/3/2016</a:t>
            </a:fld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589" y="6248209"/>
            <a:ext cx="7226228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A7967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88825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015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195" y="1280160"/>
            <a:ext cx="1140163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7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casper@dca.ga.gov" TargetMode="External"/><Relationship Id="rId2" Type="http://schemas.openxmlformats.org/officeDocument/2006/relationships/hyperlink" Target="mailto:cindi.bernhardt@dca.ga.gov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Labor Standards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Pam </a:t>
            </a:r>
            <a:r>
              <a:rPr lang="en-US" dirty="0" smtClean="0"/>
              <a:t>Truitt, CDBG Field </a:t>
            </a:r>
            <a:r>
              <a:rPr lang="en-US" smtClean="0"/>
              <a:t>Services Representative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October 6, 2016</a:t>
            </a:r>
            <a:endParaRPr lang="en-US" dirty="0"/>
          </a:p>
        </p:txBody>
      </p:sp>
      <p:pic>
        <p:nvPicPr>
          <p:cNvPr id="7" name="Picture 2" descr="C:\Users\rob.shaw\Desktop\equalHousHandiComb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118" y="4495800"/>
            <a:ext cx="2576473" cy="1351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61033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 Decision Lock-in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Competitively Bid</a:t>
            </a:r>
          </a:p>
          <a:p>
            <a:pPr lvl="1"/>
            <a:r>
              <a:rPr lang="en-US" dirty="0" smtClean="0"/>
              <a:t>Locked in at bid opening if contract is awarded within 90 days of bid opening</a:t>
            </a:r>
          </a:p>
          <a:p>
            <a:pPr lvl="1"/>
            <a:r>
              <a:rPr lang="en-US" dirty="0" smtClean="0"/>
              <a:t>Locked in at award if contract is awarded more than 90 days after bid opening</a:t>
            </a:r>
          </a:p>
          <a:p>
            <a:r>
              <a:rPr lang="en-US" dirty="0" smtClean="0"/>
              <a:t>Negotiated Contracts</a:t>
            </a:r>
          </a:p>
          <a:p>
            <a:pPr lvl="1"/>
            <a:r>
              <a:rPr lang="en-US" dirty="0" smtClean="0"/>
              <a:t>Locked in at award or construction start date (whichever occurs first)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8595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 Decision &amp; 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A copy of both </a:t>
            </a:r>
            <a:r>
              <a:rPr lang="en-US" sz="3200" u="sng" dirty="0" smtClean="0"/>
              <a:t>must</a:t>
            </a:r>
            <a:r>
              <a:rPr lang="en-US" sz="3200" dirty="0" smtClean="0"/>
              <a:t> be posted on the Job Site</a:t>
            </a:r>
          </a:p>
          <a:p>
            <a:pPr>
              <a:buFontTx/>
              <a:buNone/>
            </a:pPr>
            <a:endParaRPr lang="en-US" sz="3200" dirty="0" smtClean="0"/>
          </a:p>
          <a:p>
            <a:r>
              <a:rPr lang="en-US" sz="3200" dirty="0" smtClean="0"/>
              <a:t>Employees must be able to view </a:t>
            </a:r>
          </a:p>
          <a:p>
            <a:pPr>
              <a:buFontTx/>
              <a:buNone/>
            </a:pPr>
            <a:endParaRPr lang="en-US" sz="3200" dirty="0" smtClean="0"/>
          </a:p>
          <a:p>
            <a:r>
              <a:rPr lang="en-US" sz="3200" dirty="0" smtClean="0"/>
              <a:t>Protect from the weather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for Contractor Clearance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752600"/>
            <a:ext cx="10868369" cy="4343400"/>
          </a:xfrm>
        </p:spPr>
        <p:txBody>
          <a:bodyPr/>
          <a:lstStyle/>
          <a:p>
            <a:r>
              <a:rPr lang="en-US" sz="3200" dirty="0" smtClean="0"/>
              <a:t>Form can be mailed, e-mailed or faxed to DCA</a:t>
            </a:r>
          </a:p>
          <a:p>
            <a:pPr>
              <a:buFontTx/>
              <a:buNone/>
            </a:pPr>
            <a:endParaRPr lang="en-US" sz="3200" dirty="0" smtClean="0"/>
          </a:p>
          <a:p>
            <a:r>
              <a:rPr lang="en-US" sz="3200" dirty="0" smtClean="0"/>
              <a:t>Ensures that contractor is not on Federal Debarred list</a:t>
            </a:r>
          </a:p>
          <a:p>
            <a:pPr>
              <a:buFontTx/>
              <a:buNone/>
            </a:pPr>
            <a:endParaRPr lang="en-US" sz="3200" dirty="0" smtClean="0"/>
          </a:p>
          <a:p>
            <a:r>
              <a:rPr lang="en-US" sz="3200" dirty="0" smtClean="0"/>
              <a:t>Must be cleared before entering into a contract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of Contract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be submitted to DCA</a:t>
            </a:r>
            <a:endParaRPr lang="en-US" u="sng" dirty="0" smtClean="0"/>
          </a:p>
          <a:p>
            <a:pPr lvl="1"/>
            <a:r>
              <a:rPr lang="en-US" dirty="0" smtClean="0"/>
              <a:t>Contract Award</a:t>
            </a:r>
          </a:p>
          <a:p>
            <a:pPr lvl="1"/>
            <a:r>
              <a:rPr lang="en-US" dirty="0" smtClean="0"/>
              <a:t>Start of Construction</a:t>
            </a:r>
          </a:p>
          <a:p>
            <a:pPr lvl="2"/>
            <a:r>
              <a:rPr lang="en-US" sz="2800" dirty="0" smtClean="0"/>
              <a:t>Field Reps will schedule formal labor review after form has been submitted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Construction </a:t>
            </a:r>
            <a:r>
              <a:rPr lang="en-US" dirty="0" err="1" smtClean="0"/>
              <a:t>drawdowns</a:t>
            </a:r>
            <a:r>
              <a:rPr lang="en-US" dirty="0" smtClean="0"/>
              <a:t> </a:t>
            </a:r>
            <a:r>
              <a:rPr lang="en-US" u="sng" dirty="0" smtClean="0"/>
              <a:t>will be withheld</a:t>
            </a:r>
            <a:r>
              <a:rPr lang="en-US" dirty="0" smtClean="0"/>
              <a:t> if not submitted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Preconstruction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Mandatory, conducted by your grant administrator with the contractor</a:t>
            </a:r>
          </a:p>
          <a:p>
            <a:pPr>
              <a:buFontTx/>
              <a:buNone/>
            </a:pPr>
            <a:endParaRPr lang="en-US" sz="1600" dirty="0" smtClean="0"/>
          </a:p>
          <a:p>
            <a:r>
              <a:rPr lang="en-US" sz="3200" dirty="0" smtClean="0"/>
              <a:t>Held prior to the start of construction</a:t>
            </a:r>
          </a:p>
          <a:p>
            <a:pPr>
              <a:buFontTx/>
              <a:buNone/>
            </a:pPr>
            <a:endParaRPr lang="en-US" sz="1600" dirty="0" smtClean="0"/>
          </a:p>
          <a:p>
            <a:r>
              <a:rPr lang="en-US" sz="3200" dirty="0" smtClean="0"/>
              <a:t>Outlines contractor &amp; subcontractor responsibilities, project timelines, logistics, etc.</a:t>
            </a:r>
          </a:p>
          <a:p>
            <a:pPr>
              <a:buFontTx/>
              <a:buNone/>
            </a:pPr>
            <a:endParaRPr lang="en-US" sz="1600" dirty="0" smtClean="0"/>
          </a:p>
          <a:p>
            <a:r>
              <a:rPr lang="en-US" sz="3200" dirty="0" smtClean="0"/>
              <a:t>Explains Davis-Bacon, other applicable laws &amp; contract provisions</a:t>
            </a:r>
          </a:p>
          <a:p>
            <a:pPr>
              <a:buFontTx/>
              <a:buNone/>
            </a:pPr>
            <a:endParaRPr lang="en-US" sz="1600" dirty="0" smtClean="0"/>
          </a:p>
          <a:p>
            <a:r>
              <a:rPr lang="en-US" sz="3200" dirty="0" smtClean="0"/>
              <a:t>Notify your CDBG Field Rep of place and time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Recipient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905000"/>
            <a:ext cx="10868369" cy="4038600"/>
          </a:xfrm>
        </p:spPr>
        <p:txBody>
          <a:bodyPr/>
          <a:lstStyle/>
          <a:p>
            <a:r>
              <a:rPr lang="en-US" dirty="0" smtClean="0"/>
              <a:t>Ensure submission of weekly payrolls</a:t>
            </a:r>
          </a:p>
          <a:p>
            <a:r>
              <a:rPr lang="en-US" dirty="0" smtClean="0"/>
              <a:t>Conduct on-site interviews</a:t>
            </a:r>
          </a:p>
          <a:p>
            <a:r>
              <a:rPr lang="en-US" dirty="0" smtClean="0"/>
              <a:t>Review payrolls/compare to interviews</a:t>
            </a:r>
          </a:p>
          <a:p>
            <a:r>
              <a:rPr lang="en-US" dirty="0" smtClean="0"/>
              <a:t>Ensure correction of underpayments</a:t>
            </a:r>
          </a:p>
          <a:p>
            <a:r>
              <a:rPr lang="en-US" dirty="0" smtClean="0"/>
              <a:t>Maintain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89008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Contractor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981200"/>
            <a:ext cx="10868369" cy="3962400"/>
          </a:xfrm>
        </p:spPr>
        <p:txBody>
          <a:bodyPr/>
          <a:lstStyle/>
          <a:p>
            <a:r>
              <a:rPr lang="en-US" dirty="0" smtClean="0"/>
              <a:t>Responsible for compliance of all contractors</a:t>
            </a:r>
          </a:p>
          <a:p>
            <a:r>
              <a:rPr lang="en-US" dirty="0" smtClean="0"/>
              <a:t>Include contract clauses and applicable wage rates in all sub-contracts</a:t>
            </a:r>
          </a:p>
          <a:p>
            <a:r>
              <a:rPr lang="en-US" dirty="0" smtClean="0"/>
              <a:t>Review wage rates for additional classifications</a:t>
            </a:r>
          </a:p>
          <a:p>
            <a:r>
              <a:rPr lang="en-US" dirty="0" smtClean="0"/>
              <a:t>Provide sub-contractors with guidance</a:t>
            </a:r>
          </a:p>
          <a:p>
            <a:r>
              <a:rPr lang="en-US" dirty="0" smtClean="0"/>
              <a:t>Prepare and submit certified payrolls for employees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77161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Sub-contractor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2057400"/>
            <a:ext cx="10868369" cy="3505200"/>
          </a:xfrm>
        </p:spPr>
        <p:txBody>
          <a:bodyPr/>
          <a:lstStyle/>
          <a:p>
            <a:r>
              <a:rPr lang="en-US" dirty="0" smtClean="0"/>
              <a:t>Prepare and submit certified weekly payrolls</a:t>
            </a:r>
          </a:p>
          <a:p>
            <a:r>
              <a:rPr lang="en-US" dirty="0" smtClean="0"/>
              <a:t>Review wage rates and request additional classifications, if necessary</a:t>
            </a:r>
          </a:p>
          <a:p>
            <a:r>
              <a:rPr lang="en-US" dirty="0" smtClean="0"/>
              <a:t>Ensure access to employees for on-site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27027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600200"/>
            <a:ext cx="10868369" cy="480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Contractors must submit all payrolls to grant recipient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Must include the name and identifying number of each worker the first time they appear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Contractor must provide address and social security number upon request</a:t>
            </a:r>
          </a:p>
          <a:p>
            <a:pPr marL="365760" lvl="1" indent="0">
              <a:lnSpc>
                <a:spcPct val="90000"/>
              </a:lnSpc>
              <a:buNone/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Every payroll must 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list the worker’s classification, which must match the Wage Decision document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include the hourly rate of pay and the number of hours worked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be numbered, with the last payroll labeled “Final Payroll”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be certified by the owner, officer or designee of the construction company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4212" y="1981200"/>
            <a:ext cx="10868369" cy="4191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Payrolls </a:t>
            </a:r>
            <a:r>
              <a:rPr lang="en-US" sz="2800" dirty="0"/>
              <a:t>should only contain the hours worked on the CDBG project</a:t>
            </a:r>
          </a:p>
          <a:p>
            <a:r>
              <a:rPr lang="en-US" sz="2800" dirty="0"/>
              <a:t>Must be submitted weekly</a:t>
            </a:r>
          </a:p>
          <a:p>
            <a:r>
              <a:rPr lang="en-US" sz="2800" dirty="0"/>
              <a:t>Indicate deductions</a:t>
            </a:r>
          </a:p>
          <a:p>
            <a:pPr lvl="1"/>
            <a:r>
              <a:rPr lang="en-US" sz="2800" dirty="0"/>
              <a:t>Must be permissible (See 29 CFR Part 3.5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1099 Employees</a:t>
            </a:r>
          </a:p>
          <a:p>
            <a:pPr lvl="1"/>
            <a:r>
              <a:rPr lang="en-US" sz="2800" dirty="0" smtClean="0"/>
              <a:t>Must not have any deductions</a:t>
            </a:r>
          </a:p>
          <a:p>
            <a:pPr marL="4572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446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Regulations &amp; Statutes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Davis-Bacon Act</a:t>
            </a:r>
          </a:p>
          <a:p>
            <a:r>
              <a:rPr lang="en-US" dirty="0" smtClean="0"/>
              <a:t>Copeland Act (Anti-kickback Act)</a:t>
            </a:r>
          </a:p>
          <a:p>
            <a:r>
              <a:rPr lang="en-US" dirty="0" smtClean="0"/>
              <a:t>Contract Work Hours and Safety Act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886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Sole proprietors, self-employed mechanics</a:t>
            </a:r>
          </a:p>
          <a:p>
            <a:pPr lvl="1"/>
            <a:r>
              <a:rPr lang="en-US" dirty="0" smtClean="0"/>
              <a:t>Cannot self-certify to wages without a crew</a:t>
            </a:r>
          </a:p>
          <a:p>
            <a:pPr lvl="1"/>
            <a:r>
              <a:rPr lang="en-US" dirty="0" smtClean="0"/>
              <a:t>Must be reported on “responsible employer” payroll</a:t>
            </a:r>
          </a:p>
          <a:p>
            <a:pPr lvl="1"/>
            <a:r>
              <a:rPr lang="en-US" dirty="0" smtClean="0"/>
              <a:t>Can certify to hours when working with a crew</a:t>
            </a:r>
          </a:p>
          <a:p>
            <a:pPr lvl="2"/>
            <a:r>
              <a:rPr lang="en-US" sz="2800" dirty="0" smtClean="0"/>
              <a:t>Only report hours worked and list owner as classification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7377717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Paid for all hours over 40 hours</a:t>
            </a:r>
          </a:p>
          <a:p>
            <a:r>
              <a:rPr lang="en-US" dirty="0" smtClean="0"/>
              <a:t>Paid at 1.5 times of the regular rate of pay plus the straight time rate of the fringe benefits</a:t>
            </a:r>
          </a:p>
          <a:p>
            <a:r>
              <a:rPr lang="en-US" dirty="0" smtClean="0"/>
              <a:t>Applies to the hours worked on the covered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48801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Exempt from Davis-Bacon, provided certain requirements are met</a:t>
            </a:r>
          </a:p>
          <a:p>
            <a:pPr lvl="1"/>
            <a:r>
              <a:rPr lang="en-US" dirty="0" smtClean="0"/>
              <a:t>Does not receive compensation for services performed</a:t>
            </a:r>
          </a:p>
          <a:p>
            <a:pPr lvl="1"/>
            <a:r>
              <a:rPr lang="en-US" dirty="0" smtClean="0"/>
              <a:t>Cannot be employed at any other time on the jobsite</a:t>
            </a:r>
          </a:p>
          <a:p>
            <a:pPr lvl="1"/>
            <a:endParaRPr lang="en-US" dirty="0"/>
          </a:p>
          <a:p>
            <a:pPr marL="502920" indent="-457200"/>
            <a:r>
              <a:rPr lang="en-US" dirty="0" smtClean="0"/>
              <a:t>Prison Labor</a:t>
            </a:r>
          </a:p>
          <a:p>
            <a:pPr marL="822960" lvl="1" indent="-457200"/>
            <a:r>
              <a:rPr lang="en-US" dirty="0" smtClean="0"/>
              <a:t>Must have a letter from the Department of Corrections</a:t>
            </a:r>
          </a:p>
          <a:p>
            <a:pPr marL="822960" lvl="1" indent="-457200"/>
            <a:r>
              <a:rPr lang="en-US" dirty="0" smtClean="0"/>
              <a:t>Must be utilized directly by the grantee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323474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Review for all trades</a:t>
            </a:r>
          </a:p>
          <a:p>
            <a:r>
              <a:rPr lang="en-US" sz="3200" dirty="0" smtClean="0"/>
              <a:t>Compare payrolls to wage decisions and interviews</a:t>
            </a:r>
          </a:p>
          <a:p>
            <a:r>
              <a:rPr lang="en-US" sz="3200" dirty="0" smtClean="0"/>
              <a:t>Follow up on discrepancies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1626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Site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905000"/>
            <a:ext cx="10868369" cy="3886200"/>
          </a:xfrm>
        </p:spPr>
        <p:txBody>
          <a:bodyPr/>
          <a:lstStyle/>
          <a:p>
            <a:r>
              <a:rPr lang="en-US" sz="3200" dirty="0" smtClean="0"/>
              <a:t>Have to be conducted on representative # of workers in </a:t>
            </a:r>
            <a:r>
              <a:rPr lang="en-US" sz="3200" u="sng" dirty="0" smtClean="0"/>
              <a:t>each</a:t>
            </a:r>
            <a:r>
              <a:rPr lang="en-US" sz="3200" dirty="0" smtClean="0"/>
              <a:t> classification</a:t>
            </a:r>
          </a:p>
          <a:p>
            <a:r>
              <a:rPr lang="en-US" sz="3200" dirty="0" smtClean="0"/>
              <a:t>Interview responses should be checked against Wage Decision and payrolls</a:t>
            </a:r>
          </a:p>
          <a:p>
            <a:r>
              <a:rPr lang="en-US" sz="3200" dirty="0" smtClean="0"/>
              <a:t>Confidential – should not be overheard by contractors</a:t>
            </a:r>
          </a:p>
          <a:p>
            <a:r>
              <a:rPr lang="en-US" sz="3200" dirty="0" smtClean="0"/>
              <a:t>CONDUCT INTERVIEWS EARLY AND OFTEN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500" dirty="0" smtClean="0"/>
              <a:t>Failure to obtain a wage determination prior to solicitation for bids</a:t>
            </a:r>
          </a:p>
          <a:p>
            <a:r>
              <a:rPr lang="en-US" sz="3500" dirty="0" smtClean="0"/>
              <a:t>Not checking wage rates 10 days before bid opening</a:t>
            </a:r>
          </a:p>
          <a:p>
            <a:r>
              <a:rPr lang="en-US" sz="3500" dirty="0" smtClean="0"/>
              <a:t>Not obtaining Contractor Clearance before entering into a contract</a:t>
            </a:r>
          </a:p>
          <a:p>
            <a:r>
              <a:rPr lang="en-US" sz="3500" dirty="0" smtClean="0"/>
              <a:t>Payrolls not submitted on a weekly basis or reviewed in a timely manner</a:t>
            </a:r>
          </a:p>
          <a:p>
            <a:r>
              <a:rPr lang="en-US" sz="3500" dirty="0" smtClean="0"/>
              <a:t>Not conducting job site interviews</a:t>
            </a:r>
          </a:p>
          <a:p>
            <a:r>
              <a:rPr lang="en-US" sz="3500" dirty="0" smtClean="0"/>
              <a:t>Not comparing interviews to payrolls</a:t>
            </a:r>
          </a:p>
          <a:p>
            <a:r>
              <a:rPr lang="en-US" sz="3500" dirty="0" smtClean="0"/>
              <a:t>Payroll job classifications not matching wage decision classifications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en-US" sz="3200" dirty="0" smtClean="0"/>
          </a:p>
          <a:p>
            <a:pPr algn="ctr">
              <a:buFontTx/>
              <a:buNone/>
            </a:pPr>
            <a:r>
              <a:rPr lang="en-US" sz="3200" dirty="0" smtClean="0"/>
              <a:t>Cindi Bernhardt, CDBG Grants Consultant</a:t>
            </a:r>
            <a:endParaRPr lang="en-US" sz="3200" dirty="0"/>
          </a:p>
          <a:p>
            <a:pPr algn="ctr">
              <a:buFontTx/>
              <a:buNone/>
            </a:pPr>
            <a:r>
              <a:rPr lang="en-US" sz="3200" dirty="0"/>
              <a:t>Phone: (404) </a:t>
            </a:r>
            <a:r>
              <a:rPr lang="en-US" sz="3200" dirty="0" smtClean="0"/>
              <a:t>679-3169</a:t>
            </a:r>
            <a:endParaRPr lang="en-US" sz="3200" dirty="0"/>
          </a:p>
          <a:p>
            <a:pPr algn="ctr">
              <a:buFontTx/>
              <a:buNone/>
            </a:pPr>
            <a:r>
              <a:rPr lang="en-US" sz="3200" dirty="0"/>
              <a:t>E-Mail: </a:t>
            </a:r>
            <a:r>
              <a:rPr lang="en-US" sz="3200" dirty="0" smtClean="0">
                <a:hlinkClick r:id="rId2"/>
              </a:rPr>
              <a:t>cindi.bernhardt@dca.ga.gov</a:t>
            </a:r>
            <a:endParaRPr lang="en-US" sz="3200" dirty="0" smtClean="0"/>
          </a:p>
          <a:p>
            <a:pPr algn="ctr">
              <a:buFontTx/>
              <a:buNone/>
            </a:pPr>
            <a:endParaRPr lang="en-US" sz="3200" dirty="0"/>
          </a:p>
          <a:p>
            <a:pPr algn="ctr">
              <a:buFontTx/>
              <a:buNone/>
            </a:pPr>
            <a:r>
              <a:rPr lang="en-US" sz="3200" dirty="0" smtClean="0"/>
              <a:t>Michael Casper, Compliance Manager</a:t>
            </a:r>
          </a:p>
          <a:p>
            <a:pPr algn="ctr">
              <a:buFontTx/>
              <a:buNone/>
            </a:pPr>
            <a:r>
              <a:rPr lang="en-US" sz="3200" dirty="0" smtClean="0"/>
              <a:t>(404) 679-0594</a:t>
            </a:r>
          </a:p>
          <a:p>
            <a:pPr algn="ctr">
              <a:buFontTx/>
              <a:buNone/>
            </a:pPr>
            <a:r>
              <a:rPr lang="en-US" sz="3200" dirty="0" smtClean="0"/>
              <a:t>E-mail: </a:t>
            </a:r>
            <a:r>
              <a:rPr lang="en-US" sz="3200" dirty="0" smtClean="0">
                <a:hlinkClick r:id="rId3"/>
              </a:rPr>
              <a:t>michael.casper@dca.ga.gov</a:t>
            </a:r>
            <a:endParaRPr lang="en-US" sz="3200" dirty="0" smtClean="0"/>
          </a:p>
          <a:p>
            <a:pPr algn="ctr">
              <a:buFontTx/>
              <a:buNone/>
            </a:pP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0328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Davis-Bacon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1" y="1600200"/>
            <a:ext cx="10868369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Outlines labor standards for federal projects</a:t>
            </a:r>
          </a:p>
          <a:p>
            <a:r>
              <a:rPr lang="en-US" sz="2800" dirty="0" smtClean="0"/>
              <a:t>Applicable to all contracts &gt; $2K involving federal funds</a:t>
            </a:r>
          </a:p>
          <a:p>
            <a:r>
              <a:rPr lang="en-US" sz="2800" dirty="0" smtClean="0"/>
              <a:t>Provides minimum wages by position</a:t>
            </a:r>
          </a:p>
          <a:p>
            <a:r>
              <a:rPr lang="en-US" sz="2800" dirty="0" smtClean="0"/>
              <a:t>Ensures minimum pay &amp; other labor standards are enforced at work site</a:t>
            </a:r>
          </a:p>
          <a:p>
            <a:r>
              <a:rPr lang="en-US" sz="2800" dirty="0" smtClean="0"/>
              <a:t>Applies to all laborers and mechanics</a:t>
            </a:r>
          </a:p>
          <a:p>
            <a:r>
              <a:rPr lang="en-US" sz="2800" dirty="0" smtClean="0"/>
              <a:t>Force account labor and volunteers are exempt</a:t>
            </a:r>
          </a:p>
          <a:p>
            <a:r>
              <a:rPr lang="en-US" sz="2800" dirty="0" smtClean="0"/>
              <a:t>Applies to entire project, not just CDBG funded portion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010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Copeland 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Prohibits kickback of pay</a:t>
            </a:r>
          </a:p>
          <a:p>
            <a:endParaRPr lang="en-US" dirty="0" smtClean="0"/>
          </a:p>
          <a:p>
            <a:r>
              <a:rPr lang="en-US" dirty="0" smtClean="0"/>
              <a:t>Requires certified weekly payrolls</a:t>
            </a:r>
          </a:p>
          <a:p>
            <a:endParaRPr lang="en-US" dirty="0" smtClean="0"/>
          </a:p>
          <a:p>
            <a:r>
              <a:rPr lang="en-US" dirty="0" smtClean="0"/>
              <a:t>Regulates payroll deductions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651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Work Hours and Safety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Requires overtime for hours worked over 40 hours</a:t>
            </a:r>
          </a:p>
          <a:p>
            <a:endParaRPr lang="en-US" dirty="0" smtClean="0"/>
          </a:p>
          <a:p>
            <a:r>
              <a:rPr lang="en-US" dirty="0" smtClean="0"/>
              <a:t>Applies to contracts over $100,000</a:t>
            </a:r>
          </a:p>
          <a:p>
            <a:endParaRPr lang="en-US" dirty="0" smtClean="0"/>
          </a:p>
          <a:p>
            <a:r>
              <a:rPr lang="en-US" dirty="0" smtClean="0"/>
              <a:t>Requires liquidated damages</a:t>
            </a:r>
          </a:p>
          <a:p>
            <a:pPr lvl="1"/>
            <a:r>
              <a:rPr lang="en-US" dirty="0" smtClean="0"/>
              <a:t>$10 per day/per violation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858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 Complying with </a:t>
            </a:r>
            <a:br>
              <a:rPr lang="en-US" dirty="0" smtClean="0"/>
            </a:br>
            <a:r>
              <a:rPr lang="en-US" dirty="0" smtClean="0"/>
              <a:t>Davis-Bacon Labor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95300" indent="-495300">
              <a:buFontTx/>
              <a:buAutoNum type="arabicPeriod"/>
            </a:pPr>
            <a:r>
              <a:rPr lang="en-US" sz="3200" dirty="0" smtClean="0"/>
              <a:t>Request for Wage Rates</a:t>
            </a:r>
          </a:p>
          <a:p>
            <a:pPr marL="495300" indent="-495300">
              <a:buFontTx/>
              <a:buAutoNum type="arabicPeriod"/>
            </a:pPr>
            <a:r>
              <a:rPr lang="en-US" sz="3200" dirty="0" smtClean="0"/>
              <a:t>Request for Contractor Clearance</a:t>
            </a:r>
          </a:p>
          <a:p>
            <a:pPr marL="495300" indent="-495300">
              <a:buFontTx/>
              <a:buAutoNum type="arabicPeriod"/>
            </a:pPr>
            <a:r>
              <a:rPr lang="en-US" sz="3200" dirty="0" smtClean="0"/>
              <a:t>Notice of Contract Action</a:t>
            </a:r>
          </a:p>
          <a:p>
            <a:pPr marL="495300" indent="-495300">
              <a:buFontTx/>
              <a:buAutoNum type="arabicPeriod"/>
            </a:pPr>
            <a:r>
              <a:rPr lang="en-US" sz="3200" dirty="0" smtClean="0"/>
              <a:t>Preconstruction Conference</a:t>
            </a:r>
          </a:p>
          <a:p>
            <a:pPr marL="495300" indent="-495300">
              <a:buFontTx/>
              <a:buAutoNum type="arabicPeriod"/>
            </a:pPr>
            <a:r>
              <a:rPr lang="en-US" sz="3200" dirty="0" smtClean="0"/>
              <a:t>Payroll Submission and Review</a:t>
            </a:r>
          </a:p>
          <a:p>
            <a:pPr marL="495300" indent="-495300">
              <a:buFontTx/>
              <a:buAutoNum type="arabicPeriod"/>
            </a:pPr>
            <a:r>
              <a:rPr lang="en-US" sz="3200" dirty="0" smtClean="0"/>
              <a:t>Job Site Interviews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for Wage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6612" y="1752600"/>
            <a:ext cx="10868369" cy="4495800"/>
          </a:xfrm>
        </p:spPr>
        <p:txBody>
          <a:bodyPr/>
          <a:lstStyle/>
          <a:p>
            <a:r>
              <a:rPr lang="en-US" sz="3200" dirty="0" smtClean="0"/>
              <a:t>Submit request to DCA</a:t>
            </a:r>
          </a:p>
          <a:p>
            <a:endParaRPr lang="en-US" sz="1600" dirty="0" smtClean="0"/>
          </a:p>
          <a:p>
            <a:r>
              <a:rPr lang="en-US" sz="3200" dirty="0" smtClean="0"/>
              <a:t>30 days prior to advertising for contract bids</a:t>
            </a:r>
          </a:p>
          <a:p>
            <a:pPr lvl="1"/>
            <a:r>
              <a:rPr lang="en-US" dirty="0" smtClean="0"/>
              <a:t>Check 10 days before bid opening</a:t>
            </a:r>
          </a:p>
          <a:p>
            <a:endParaRPr lang="en-US" sz="1600" dirty="0" smtClean="0"/>
          </a:p>
          <a:p>
            <a:r>
              <a:rPr lang="en-US" sz="3200" dirty="0" smtClean="0"/>
              <a:t>Wage rates must be a part of the bid package and should be included in contracts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650" y="2209800"/>
            <a:ext cx="10868369" cy="3429000"/>
          </a:xfrm>
        </p:spPr>
        <p:txBody>
          <a:bodyPr/>
          <a:lstStyle/>
          <a:p>
            <a:r>
              <a:rPr lang="en-US" dirty="0" smtClean="0"/>
              <a:t>Identifies worker classifications, hourly wage, and fringe benefits</a:t>
            </a:r>
          </a:p>
          <a:p>
            <a:r>
              <a:rPr lang="en-US" dirty="0" smtClean="0"/>
              <a:t>Four types</a:t>
            </a:r>
          </a:p>
          <a:p>
            <a:pPr lvl="1"/>
            <a:r>
              <a:rPr lang="en-US" dirty="0" smtClean="0"/>
              <a:t>Buildings</a:t>
            </a:r>
          </a:p>
          <a:p>
            <a:pPr lvl="1"/>
            <a:r>
              <a:rPr lang="en-US" dirty="0" smtClean="0"/>
              <a:t>Heavy</a:t>
            </a:r>
          </a:p>
          <a:p>
            <a:pPr lvl="1"/>
            <a:r>
              <a:rPr lang="en-US" dirty="0" smtClean="0"/>
              <a:t>Residential</a:t>
            </a:r>
          </a:p>
          <a:p>
            <a:pPr lvl="1"/>
            <a:r>
              <a:rPr lang="en-US" dirty="0" smtClean="0"/>
              <a:t>Highway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3583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Classification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Contractor indicates hourly rate and fringe benefit</a:t>
            </a:r>
          </a:p>
          <a:p>
            <a:endParaRPr lang="en-US" sz="1600" dirty="0" smtClean="0"/>
          </a:p>
          <a:p>
            <a:r>
              <a:rPr lang="en-US" dirty="0" smtClean="0"/>
              <a:t>Request must be submitted by local government</a:t>
            </a:r>
          </a:p>
          <a:p>
            <a:pPr lvl="1"/>
            <a:r>
              <a:rPr lang="en-US" dirty="0" smtClean="0"/>
              <a:t>Needs to include contractor’s request</a:t>
            </a:r>
          </a:p>
          <a:p>
            <a:endParaRPr lang="en-US" sz="1600" dirty="0" smtClean="0"/>
          </a:p>
          <a:p>
            <a:r>
              <a:rPr lang="en-US" dirty="0" smtClean="0"/>
              <a:t>DOL has 30 days to respond</a:t>
            </a:r>
          </a:p>
          <a:p>
            <a:endParaRPr lang="en-US" sz="1600" dirty="0" smtClean="0"/>
          </a:p>
          <a:p>
            <a:r>
              <a:rPr lang="en-US" dirty="0" smtClean="0"/>
              <a:t>Determination is based on wage rate issued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CA powerpoint master.rev.8-14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CA powerpoint master.rev.8-14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CA powerpoint master.rev.8-14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74A30C1B25924C8E67799C0D091BF6" ma:contentTypeVersion="2" ma:contentTypeDescription="Create a new document." ma:contentTypeScope="" ma:versionID="c2396e528f5e953206e9ae6f91dfc1cb">
  <xsd:schema xmlns:xsd="http://www.w3.org/2001/XMLSchema" xmlns:xs="http://www.w3.org/2001/XMLSchema" xmlns:p="http://schemas.microsoft.com/office/2006/metadata/properties" xmlns:ns2="431100d4-4470-42c1-96bc-46686c1829ae" targetNamespace="http://schemas.microsoft.com/office/2006/metadata/properties" ma:root="true" ma:fieldsID="eda0a19c60827df6a76d79de2e1af800" ns2:_="">
    <xsd:import namespace="431100d4-4470-42c1-96bc-46686c1829a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00d4-4470-42c1-96bc-46686c1829a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AECB4F-707B-43CA-905E-A192987D48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7AC68-2BFA-457C-B59E-C17B7936B0A0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431100d4-4470-42c1-96bc-46686c1829ae"/>
  </ds:schemaRefs>
</ds:datastoreItem>
</file>

<file path=customXml/itemProps3.xml><?xml version="1.0" encoding="utf-8"?>
<ds:datastoreItem xmlns:ds="http://schemas.openxmlformats.org/officeDocument/2006/customXml" ds:itemID="{F50053FD-5EC4-4CC6-A55A-834780BF7F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1100d4-4470-42c1-96bc-46686c1829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DCA PowerPoint template widescreen</Template>
  <TotalTime>0</TotalTime>
  <Words>1152</Words>
  <Application>Microsoft Office PowerPoint</Application>
  <PresentationFormat>Custom</PresentationFormat>
  <Paragraphs>197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Constantia</vt:lpstr>
      <vt:lpstr>Tw Cen MT</vt:lpstr>
      <vt:lpstr>Wingdings</vt:lpstr>
      <vt:lpstr>Wingdings 2</vt:lpstr>
      <vt:lpstr>DCA powerpoint master.rev.8-14</vt:lpstr>
      <vt:lpstr>1_DCA powerpoint master.rev.8-14</vt:lpstr>
      <vt:lpstr>2_DCA powerpoint master.rev.8-14</vt:lpstr>
      <vt:lpstr>Labor Standards</vt:lpstr>
      <vt:lpstr>Key Regulations &amp; Statutes</vt:lpstr>
      <vt:lpstr>Davis-Bacon Act</vt:lpstr>
      <vt:lpstr>Copeland Act </vt:lpstr>
      <vt:lpstr>Contract Work Hours and Safety Act</vt:lpstr>
      <vt:lpstr>Steps to Complying with  Davis-Bacon Labor Standards</vt:lpstr>
      <vt:lpstr>Request for Wage Determination</vt:lpstr>
      <vt:lpstr>Wage Decisions</vt:lpstr>
      <vt:lpstr>Additional Classification Request</vt:lpstr>
      <vt:lpstr>Wage Decision Lock-in</vt:lpstr>
      <vt:lpstr>Wage Decision &amp; Posters</vt:lpstr>
      <vt:lpstr>Request for Contractor Clearance</vt:lpstr>
      <vt:lpstr>Notice of Contract Action</vt:lpstr>
      <vt:lpstr>Preconstruction Conference</vt:lpstr>
      <vt:lpstr>Recipient Responsibilities</vt:lpstr>
      <vt:lpstr>Prime Contractor Responsibilities</vt:lpstr>
      <vt:lpstr>Sub-contractor responsibilities</vt:lpstr>
      <vt:lpstr>Payrolls</vt:lpstr>
      <vt:lpstr>Payrolls (continued)</vt:lpstr>
      <vt:lpstr>Payrolls (continued)</vt:lpstr>
      <vt:lpstr>Overtime</vt:lpstr>
      <vt:lpstr>Volunteers</vt:lpstr>
      <vt:lpstr>Payroll Review</vt:lpstr>
      <vt:lpstr>Job Site Interviews</vt:lpstr>
      <vt:lpstr>Common Pitfalls</vt:lpstr>
      <vt:lpstr>Contact Information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2013-10-02T09:06:46Z</dcterms:created>
  <dcterms:modified xsi:type="dcterms:W3CDTF">2016-10-03T18:12:13Z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  <property fmtid="{D5CDD505-2E9C-101B-9397-08002B2CF9AE}" pid="3" name="ContentTypeId">
    <vt:lpwstr>0x0101004274A30C1B25924C8E67799C0D091BF6</vt:lpwstr>
  </property>
</Properties>
</file>